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758" r:id="rId2"/>
    <p:sldId id="777" r:id="rId3"/>
    <p:sldId id="762" r:id="rId4"/>
    <p:sldId id="763" r:id="rId5"/>
    <p:sldId id="791" r:id="rId6"/>
    <p:sldId id="792" r:id="rId7"/>
    <p:sldId id="793" r:id="rId8"/>
    <p:sldId id="794" r:id="rId9"/>
    <p:sldId id="795" r:id="rId10"/>
    <p:sldId id="796" r:id="rId11"/>
    <p:sldId id="797" r:id="rId12"/>
    <p:sldId id="798" r:id="rId13"/>
    <p:sldId id="799" r:id="rId14"/>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571" autoAdjust="0"/>
    <p:restoredTop sz="81997" autoAdjust="0"/>
  </p:normalViewPr>
  <p:slideViewPr>
    <p:cSldViewPr>
      <p:cViewPr varScale="1">
        <p:scale>
          <a:sx n="141" d="100"/>
          <a:sy n="141" d="100"/>
        </p:scale>
        <p:origin x="192" y="304"/>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7/12/19</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9662260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39725884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39829263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5677266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40326859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6258276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10</a:t>
            </a:fld>
            <a:endParaRPr lang="en-US" dirty="0"/>
          </a:p>
        </p:txBody>
      </p:sp>
    </p:spTree>
    <p:extLst>
      <p:ext uri="{BB962C8B-B14F-4D97-AF65-F5344CB8AC3E}">
        <p14:creationId xmlns:p14="http://schemas.microsoft.com/office/powerpoint/2010/main" val="32392614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13</a:t>
            </a:fld>
            <a:endParaRPr lang="en-US" dirty="0"/>
          </a:p>
        </p:txBody>
      </p:sp>
    </p:spTree>
    <p:extLst>
      <p:ext uri="{BB962C8B-B14F-4D97-AF65-F5344CB8AC3E}">
        <p14:creationId xmlns:p14="http://schemas.microsoft.com/office/powerpoint/2010/main" val="26124848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AU" sz="4400" kern="0" dirty="0">
                <a:solidFill>
                  <a:srgbClr val="FFFF00"/>
                </a:solidFill>
                <a:latin typeface="+mn-lt"/>
                <a:ea typeface="+mn-ea"/>
                <a:cs typeface="+mn-cs"/>
              </a:rPr>
              <a:t>Mark </a:t>
            </a:r>
            <a:r>
              <a:rPr lang="en-US" sz="4400" kern="0" dirty="0">
                <a:solidFill>
                  <a:srgbClr val="FFFF00"/>
                </a:solidFill>
                <a:latin typeface="+mn-lt"/>
                <a:ea typeface="+mn-ea"/>
                <a:cs typeface="+mn-cs"/>
              </a:rPr>
              <a:t>11:12-25</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Part B</a:t>
            </a: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10582748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78D7EAD-72DD-434D-AEB3-B95D4133E473}"/>
              </a:ext>
            </a:extLst>
          </p:cNvPr>
          <p:cNvSpPr txBox="1"/>
          <p:nvPr/>
        </p:nvSpPr>
        <p:spPr>
          <a:xfrm>
            <a:off x="252330" y="-27009"/>
            <a:ext cx="9144000" cy="430887"/>
          </a:xfrm>
          <a:prstGeom prst="rect">
            <a:avLst/>
          </a:prstGeom>
          <a:noFill/>
        </p:spPr>
        <p:txBody>
          <a:bodyPr wrap="square" rtlCol="0">
            <a:spAutoFit/>
          </a:bodyPr>
          <a:lstStyle/>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Called to bear fruit of righteousness / fruit of the Spirit</a:t>
            </a:r>
          </a:p>
        </p:txBody>
      </p:sp>
      <p:cxnSp>
        <p:nvCxnSpPr>
          <p:cNvPr id="9" name="Straight Connector 8">
            <a:extLst>
              <a:ext uri="{FF2B5EF4-FFF2-40B4-BE49-F238E27FC236}">
                <a16:creationId xmlns:a16="http://schemas.microsoft.com/office/drawing/2014/main" id="{1089AEDB-C82A-1A49-951F-1B6AC71EBFAF}"/>
              </a:ext>
            </a:extLst>
          </p:cNvPr>
          <p:cNvCxnSpPr/>
          <p:nvPr/>
        </p:nvCxnSpPr>
        <p:spPr>
          <a:xfrm>
            <a:off x="325617" y="394791"/>
            <a:ext cx="8568952" cy="0"/>
          </a:xfrm>
          <a:prstGeom prst="line">
            <a:avLst/>
          </a:prstGeom>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F4B4E79A-4FD1-CC45-AE82-44A85F61EE1A}"/>
              </a:ext>
            </a:extLst>
          </p:cNvPr>
          <p:cNvSpPr txBox="1"/>
          <p:nvPr/>
        </p:nvSpPr>
        <p:spPr>
          <a:xfrm>
            <a:off x="1318" y="354160"/>
            <a:ext cx="8568952" cy="461665"/>
          </a:xfrm>
          <a:prstGeom prst="rect">
            <a:avLst/>
          </a:prstGeom>
          <a:noFill/>
        </p:spPr>
        <p:txBody>
          <a:bodyPr wrap="square" rtlCol="0">
            <a:spAutoFit/>
          </a:bodyPr>
          <a:lstStyle/>
          <a:p>
            <a:r>
              <a:rPr lang="en-AU" sz="2400" b="1" dirty="0">
                <a:solidFill>
                  <a:srgbClr val="FFFF00"/>
                </a:solidFill>
                <a:latin typeface="Times New Roman" panose="02020603050405020304" pitchFamily="18" charset="0"/>
                <a:cs typeface="Times New Roman" panose="02020603050405020304" pitchFamily="18" charset="0"/>
              </a:rPr>
              <a:t>Fruitful Prayer</a:t>
            </a:r>
          </a:p>
        </p:txBody>
      </p:sp>
      <p:sp>
        <p:nvSpPr>
          <p:cNvPr id="11" name="TextBox 10">
            <a:extLst>
              <a:ext uri="{FF2B5EF4-FFF2-40B4-BE49-F238E27FC236}">
                <a16:creationId xmlns:a16="http://schemas.microsoft.com/office/drawing/2014/main" id="{8936A4CF-ACC7-7241-8A3A-72E094247F28}"/>
              </a:ext>
            </a:extLst>
          </p:cNvPr>
          <p:cNvSpPr txBox="1"/>
          <p:nvPr/>
        </p:nvSpPr>
        <p:spPr>
          <a:xfrm>
            <a:off x="2233829" y="394791"/>
            <a:ext cx="6660740" cy="400110"/>
          </a:xfrm>
          <a:prstGeom prst="rect">
            <a:avLst/>
          </a:prstGeom>
          <a:noFill/>
        </p:spPr>
        <p:txBody>
          <a:bodyPr wrap="square" rtlCol="0">
            <a:spAutoFit/>
          </a:bodyPr>
          <a:lstStyle/>
          <a:p>
            <a:r>
              <a:rPr lang="en-AU" sz="2000" dirty="0">
                <a:solidFill>
                  <a:schemeClr val="bg1"/>
                </a:solidFill>
                <a:latin typeface="Times New Roman" panose="02020603050405020304" pitchFamily="18" charset="0"/>
                <a:cs typeface="Times New Roman" panose="02020603050405020304" pitchFamily="18" charset="0"/>
              </a:rPr>
              <a:t>Apply what Jesus taught us with the clearing of the temple.</a:t>
            </a:r>
          </a:p>
        </p:txBody>
      </p:sp>
      <p:sp>
        <p:nvSpPr>
          <p:cNvPr id="12" name="TextBox 11">
            <a:extLst>
              <a:ext uri="{FF2B5EF4-FFF2-40B4-BE49-F238E27FC236}">
                <a16:creationId xmlns:a16="http://schemas.microsoft.com/office/drawing/2014/main" id="{2CA180DB-55A3-0F47-8275-5AAE8A0B343C}"/>
              </a:ext>
            </a:extLst>
          </p:cNvPr>
          <p:cNvSpPr txBox="1"/>
          <p:nvPr/>
        </p:nvSpPr>
        <p:spPr>
          <a:xfrm>
            <a:off x="56336" y="757910"/>
            <a:ext cx="4193717" cy="461665"/>
          </a:xfrm>
          <a:prstGeom prst="rect">
            <a:avLst/>
          </a:prstGeom>
          <a:noFill/>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1.  Have faith/trust/belief in God</a:t>
            </a:r>
          </a:p>
        </p:txBody>
      </p:sp>
      <p:sp>
        <p:nvSpPr>
          <p:cNvPr id="14" name="TextBox 13">
            <a:extLst>
              <a:ext uri="{FF2B5EF4-FFF2-40B4-BE49-F238E27FC236}">
                <a16:creationId xmlns:a16="http://schemas.microsoft.com/office/drawing/2014/main" id="{BBC9EBF3-6D04-0146-BA7F-20955000277D}"/>
              </a:ext>
            </a:extLst>
          </p:cNvPr>
          <p:cNvSpPr txBox="1"/>
          <p:nvPr/>
        </p:nvSpPr>
        <p:spPr>
          <a:xfrm>
            <a:off x="118978" y="1058149"/>
            <a:ext cx="9073008" cy="2123658"/>
          </a:xfrm>
          <a:prstGeom prst="rect">
            <a:avLst/>
          </a:prstGeom>
          <a:noFill/>
        </p:spPr>
        <p:txBody>
          <a:bodyPr wrap="square" rtlCol="0">
            <a:spAutoFit/>
          </a:bodyPr>
          <a:lstStyle/>
          <a:p>
            <a:pPr marL="342900" indent="-342900">
              <a:buFont typeface="Arial" panose="020B0604020202020204" pitchFamily="34" charset="0"/>
              <a:buChar char="•"/>
            </a:pPr>
            <a:r>
              <a:rPr lang="en-AU" sz="2200" u="sng" dirty="0">
                <a:solidFill>
                  <a:schemeClr val="bg1"/>
                </a:solidFill>
                <a:latin typeface="Times New Roman" panose="02020603050405020304" pitchFamily="18" charset="0"/>
                <a:cs typeface="Times New Roman" panose="02020603050405020304" pitchFamily="18" charset="0"/>
              </a:rPr>
              <a:t>Not</a:t>
            </a:r>
            <a:r>
              <a:rPr lang="en-AU" sz="2200" dirty="0">
                <a:solidFill>
                  <a:schemeClr val="bg1"/>
                </a:solidFill>
                <a:latin typeface="Times New Roman" panose="02020603050405020304" pitchFamily="18" charset="0"/>
                <a:cs typeface="Times New Roman" panose="02020603050405020304" pitchFamily="18" charset="0"/>
              </a:rPr>
              <a:t> about faith in what we ask for; faith in our prayer; or faith </a:t>
            </a:r>
            <a:r>
              <a:rPr lang="en-AU" sz="2200" u="sng" dirty="0">
                <a:solidFill>
                  <a:schemeClr val="bg1"/>
                </a:solidFill>
                <a:latin typeface="Times New Roman" panose="02020603050405020304" pitchFamily="18" charset="0"/>
                <a:cs typeface="Times New Roman" panose="02020603050405020304" pitchFamily="18" charset="0"/>
              </a:rPr>
              <a:t>about</a:t>
            </a:r>
            <a:r>
              <a:rPr lang="en-AU" sz="2200" dirty="0">
                <a:solidFill>
                  <a:schemeClr val="bg1"/>
                </a:solidFill>
                <a:latin typeface="Times New Roman" panose="02020603050405020304" pitchFamily="18" charset="0"/>
                <a:cs typeface="Times New Roman" panose="02020603050405020304" pitchFamily="18" charset="0"/>
              </a:rPr>
              <a:t> God</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Faith </a:t>
            </a:r>
            <a:r>
              <a:rPr lang="en-AU" sz="2200" u="sng" dirty="0">
                <a:solidFill>
                  <a:schemeClr val="bg1"/>
                </a:solidFill>
                <a:latin typeface="Times New Roman" panose="02020603050405020304" pitchFamily="18" charset="0"/>
                <a:cs typeface="Times New Roman" panose="02020603050405020304" pitchFamily="18" charset="0"/>
              </a:rPr>
              <a:t>about</a:t>
            </a:r>
            <a:r>
              <a:rPr lang="en-AU" sz="2200" dirty="0">
                <a:solidFill>
                  <a:schemeClr val="bg1"/>
                </a:solidFill>
                <a:latin typeface="Times New Roman" panose="02020603050405020304" pitchFamily="18" charset="0"/>
                <a:cs typeface="Times New Roman" panose="02020603050405020304" pitchFamily="18" charset="0"/>
              </a:rPr>
              <a:t> God focuses on me (what I want &amp; what I believe)</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Faith </a:t>
            </a:r>
            <a:r>
              <a:rPr lang="en-AU" sz="2200" u="sng" dirty="0">
                <a:solidFill>
                  <a:schemeClr val="bg1"/>
                </a:solidFill>
                <a:latin typeface="Times New Roman" panose="02020603050405020304" pitchFamily="18" charset="0"/>
                <a:cs typeface="Times New Roman" panose="02020603050405020304" pitchFamily="18" charset="0"/>
              </a:rPr>
              <a:t>in</a:t>
            </a:r>
            <a:r>
              <a:rPr lang="en-AU" sz="2200" dirty="0">
                <a:solidFill>
                  <a:schemeClr val="bg1"/>
                </a:solidFill>
                <a:latin typeface="Times New Roman" panose="02020603050405020304" pitchFamily="18" charset="0"/>
                <a:cs typeface="Times New Roman" panose="02020603050405020304" pitchFamily="18" charset="0"/>
              </a:rPr>
              <a:t> God focuses on God (Focuses on His Kingdom &amp; what He wants)</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Seek the will of God (even if it’s not what we want).  The will of God may be costly to us.</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It’s exciting that God wants to bring us in to praying for His will.</a:t>
            </a:r>
          </a:p>
        </p:txBody>
      </p:sp>
      <p:sp>
        <p:nvSpPr>
          <p:cNvPr id="15" name="TextBox 14">
            <a:extLst>
              <a:ext uri="{FF2B5EF4-FFF2-40B4-BE49-F238E27FC236}">
                <a16:creationId xmlns:a16="http://schemas.microsoft.com/office/drawing/2014/main" id="{82E6EA87-48A3-D94D-9600-6CC57A980FDB}"/>
              </a:ext>
            </a:extLst>
          </p:cNvPr>
          <p:cNvSpPr txBox="1"/>
          <p:nvPr/>
        </p:nvSpPr>
        <p:spPr>
          <a:xfrm>
            <a:off x="38229" y="3084650"/>
            <a:ext cx="5445853" cy="461665"/>
          </a:xfrm>
          <a:prstGeom prst="rect">
            <a:avLst/>
          </a:prstGeom>
          <a:noFill/>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2.  Pray in accordance with the will of God</a:t>
            </a:r>
          </a:p>
        </p:txBody>
      </p:sp>
      <p:sp>
        <p:nvSpPr>
          <p:cNvPr id="16" name="TextBox 15">
            <a:extLst>
              <a:ext uri="{FF2B5EF4-FFF2-40B4-BE49-F238E27FC236}">
                <a16:creationId xmlns:a16="http://schemas.microsoft.com/office/drawing/2014/main" id="{3CDB47F1-1643-3548-A785-AF1C4F4A77C3}"/>
              </a:ext>
            </a:extLst>
          </p:cNvPr>
          <p:cNvSpPr txBox="1"/>
          <p:nvPr/>
        </p:nvSpPr>
        <p:spPr>
          <a:xfrm>
            <a:off x="47282" y="3455842"/>
            <a:ext cx="5445853" cy="461665"/>
          </a:xfrm>
          <a:prstGeom prst="rect">
            <a:avLst/>
          </a:prstGeom>
          <a:noFill/>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3.  Prayer is 2-way communication</a:t>
            </a:r>
          </a:p>
        </p:txBody>
      </p:sp>
      <p:sp>
        <p:nvSpPr>
          <p:cNvPr id="17" name="TextBox 16">
            <a:extLst>
              <a:ext uri="{FF2B5EF4-FFF2-40B4-BE49-F238E27FC236}">
                <a16:creationId xmlns:a16="http://schemas.microsoft.com/office/drawing/2014/main" id="{90C3C82C-DEAC-F34A-AC43-8F5D30102922}"/>
              </a:ext>
            </a:extLst>
          </p:cNvPr>
          <p:cNvSpPr txBox="1"/>
          <p:nvPr/>
        </p:nvSpPr>
        <p:spPr>
          <a:xfrm>
            <a:off x="109803" y="3852781"/>
            <a:ext cx="8974679" cy="430887"/>
          </a:xfrm>
          <a:prstGeom prst="rect">
            <a:avLst/>
          </a:prstGeom>
          <a:noFill/>
        </p:spPr>
        <p:txBody>
          <a:bodyPr wrap="square" rtlCol="0">
            <a:spAutoFit/>
          </a:bodyPr>
          <a:lstStyle/>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Seek God’s will;  He reveals His will;  We pray for God’s will to be done</a:t>
            </a:r>
          </a:p>
        </p:txBody>
      </p:sp>
      <p:sp>
        <p:nvSpPr>
          <p:cNvPr id="18" name="TextBox 17">
            <a:extLst>
              <a:ext uri="{FF2B5EF4-FFF2-40B4-BE49-F238E27FC236}">
                <a16:creationId xmlns:a16="http://schemas.microsoft.com/office/drawing/2014/main" id="{044A032C-0D31-7F40-9594-3CD932FE7127}"/>
              </a:ext>
            </a:extLst>
          </p:cNvPr>
          <p:cNvSpPr txBox="1"/>
          <p:nvPr/>
        </p:nvSpPr>
        <p:spPr>
          <a:xfrm>
            <a:off x="29175" y="4125798"/>
            <a:ext cx="5670931" cy="461665"/>
          </a:xfrm>
          <a:prstGeom prst="rect">
            <a:avLst/>
          </a:prstGeom>
          <a:noFill/>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4.  Wrong prayer is self-centred &amp; unfruitful</a:t>
            </a:r>
          </a:p>
        </p:txBody>
      </p:sp>
      <p:sp>
        <p:nvSpPr>
          <p:cNvPr id="19" name="TextBox 18">
            <a:extLst>
              <a:ext uri="{FF2B5EF4-FFF2-40B4-BE49-F238E27FC236}">
                <a16:creationId xmlns:a16="http://schemas.microsoft.com/office/drawing/2014/main" id="{3A6BAB33-8EE5-FD44-BBFA-C1129CADEADA}"/>
              </a:ext>
            </a:extLst>
          </p:cNvPr>
          <p:cNvSpPr txBox="1"/>
          <p:nvPr/>
        </p:nvSpPr>
        <p:spPr>
          <a:xfrm>
            <a:off x="46429" y="4513684"/>
            <a:ext cx="8974679" cy="430887"/>
          </a:xfrm>
          <a:prstGeom prst="rect">
            <a:avLst/>
          </a:prstGeom>
          <a:noFill/>
        </p:spPr>
        <p:txBody>
          <a:bodyPr wrap="square" rtlCol="0">
            <a:spAutoFit/>
          </a:bodyPr>
          <a:lstStyle/>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God’s concern is for justice;  mercy;  His Kingdom to come; .....</a:t>
            </a:r>
          </a:p>
        </p:txBody>
      </p:sp>
      <p:sp>
        <p:nvSpPr>
          <p:cNvPr id="20" name="TextBox 19">
            <a:extLst>
              <a:ext uri="{FF2B5EF4-FFF2-40B4-BE49-F238E27FC236}">
                <a16:creationId xmlns:a16="http://schemas.microsoft.com/office/drawing/2014/main" id="{FC6B38CF-EBF3-4748-AAB1-4DBBE517DA8E}"/>
              </a:ext>
            </a:extLst>
          </p:cNvPr>
          <p:cNvSpPr txBox="1"/>
          <p:nvPr/>
        </p:nvSpPr>
        <p:spPr>
          <a:xfrm>
            <a:off x="20121" y="4831969"/>
            <a:ext cx="8800351" cy="461665"/>
          </a:xfrm>
          <a:prstGeom prst="rect">
            <a:avLst/>
          </a:prstGeom>
          <a:noFill/>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5.  God wants our prayers to be bigger – Kingdom sized</a:t>
            </a:r>
          </a:p>
        </p:txBody>
      </p:sp>
      <p:sp>
        <p:nvSpPr>
          <p:cNvPr id="21" name="TextBox 20">
            <a:extLst>
              <a:ext uri="{FF2B5EF4-FFF2-40B4-BE49-F238E27FC236}">
                <a16:creationId xmlns:a16="http://schemas.microsoft.com/office/drawing/2014/main" id="{1F494DC8-0869-D34F-872D-20D0DBD00D63}"/>
              </a:ext>
            </a:extLst>
          </p:cNvPr>
          <p:cNvSpPr txBox="1"/>
          <p:nvPr/>
        </p:nvSpPr>
        <p:spPr>
          <a:xfrm>
            <a:off x="-7039" y="5239375"/>
            <a:ext cx="8800351" cy="461665"/>
          </a:xfrm>
          <a:prstGeom prst="rect">
            <a:avLst/>
          </a:prstGeom>
          <a:noFill/>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6.  Fruitful prayer comes from a Godly and pure heart</a:t>
            </a:r>
          </a:p>
        </p:txBody>
      </p:sp>
    </p:spTree>
    <p:extLst>
      <p:ext uri="{BB962C8B-B14F-4D97-AF65-F5344CB8AC3E}">
        <p14:creationId xmlns:p14="http://schemas.microsoft.com/office/powerpoint/2010/main" val="35352220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FC4907B9-C774-C24F-86DB-CA04676A3287}"/>
              </a:ext>
            </a:extLst>
          </p:cNvPr>
          <p:cNvSpPr/>
          <p:nvPr/>
        </p:nvSpPr>
        <p:spPr>
          <a:xfrm>
            <a:off x="611560" y="49188"/>
            <a:ext cx="5436096" cy="4524315"/>
          </a:xfrm>
          <a:prstGeom prst="rect">
            <a:avLst/>
          </a:prstGeom>
        </p:spPr>
        <p:txBody>
          <a:bodyPr wrap="square">
            <a:spAutoFit/>
          </a:bodyPr>
          <a:lstStyle/>
          <a:p>
            <a:pPr>
              <a:spcAft>
                <a:spcPts val="0"/>
              </a:spcAft>
            </a:pPr>
            <a:r>
              <a:rPr lang="en-AU" sz="3200" dirty="0">
                <a:solidFill>
                  <a:schemeClr val="bg1"/>
                </a:solidFill>
                <a:latin typeface="Times New Roman" panose="02020603050405020304" pitchFamily="18" charset="0"/>
                <a:ea typeface="Arial" panose="020B0604020202020204" pitchFamily="34" charset="0"/>
              </a:rPr>
              <a:t>Our Father in heaven,</a:t>
            </a:r>
          </a:p>
          <a:p>
            <a:pPr>
              <a:spcAft>
                <a:spcPts val="0"/>
              </a:spcAft>
            </a:pPr>
            <a:r>
              <a:rPr lang="en-AU" sz="3200" dirty="0">
                <a:solidFill>
                  <a:schemeClr val="bg1"/>
                </a:solidFill>
                <a:latin typeface="Times New Roman" panose="02020603050405020304" pitchFamily="18" charset="0"/>
                <a:ea typeface="Arial" panose="020B0604020202020204" pitchFamily="34" charset="0"/>
              </a:rPr>
              <a:t>Hallowed be Your name,</a:t>
            </a:r>
          </a:p>
          <a:p>
            <a:pPr>
              <a:spcAft>
                <a:spcPts val="0"/>
              </a:spcAft>
            </a:pPr>
            <a:r>
              <a:rPr lang="en-AU" sz="3200" b="1" dirty="0">
                <a:solidFill>
                  <a:schemeClr val="bg1"/>
                </a:solidFill>
                <a:latin typeface="Times New Roman" panose="02020603050405020304" pitchFamily="18" charset="0"/>
                <a:ea typeface="Arial" panose="020B0604020202020204" pitchFamily="34" charset="0"/>
              </a:rPr>
              <a:t>Your</a:t>
            </a:r>
            <a:r>
              <a:rPr lang="en-AU" sz="3200" dirty="0">
                <a:solidFill>
                  <a:schemeClr val="bg1"/>
                </a:solidFill>
                <a:latin typeface="Times New Roman" panose="02020603050405020304" pitchFamily="18" charset="0"/>
                <a:ea typeface="Arial" panose="020B0604020202020204" pitchFamily="34" charset="0"/>
              </a:rPr>
              <a:t> kingdom come, </a:t>
            </a:r>
          </a:p>
          <a:p>
            <a:pPr>
              <a:spcAft>
                <a:spcPts val="0"/>
              </a:spcAft>
            </a:pPr>
            <a:r>
              <a:rPr lang="en-AU" sz="3200" b="1" dirty="0">
                <a:solidFill>
                  <a:schemeClr val="bg1"/>
                </a:solidFill>
                <a:latin typeface="Times New Roman" panose="02020603050405020304" pitchFamily="18" charset="0"/>
                <a:ea typeface="Arial" panose="020B0604020202020204" pitchFamily="34" charset="0"/>
              </a:rPr>
              <a:t>Your</a:t>
            </a:r>
            <a:r>
              <a:rPr lang="en-AU" sz="3200" dirty="0">
                <a:solidFill>
                  <a:schemeClr val="bg1"/>
                </a:solidFill>
                <a:latin typeface="Times New Roman" panose="02020603050405020304" pitchFamily="18" charset="0"/>
                <a:ea typeface="Arial" panose="020B0604020202020204" pitchFamily="34" charset="0"/>
              </a:rPr>
              <a:t> will be done,</a:t>
            </a:r>
          </a:p>
          <a:p>
            <a:pPr>
              <a:spcAft>
                <a:spcPts val="0"/>
              </a:spcAft>
            </a:pPr>
            <a:r>
              <a:rPr lang="en-AU" sz="3200" dirty="0">
                <a:solidFill>
                  <a:schemeClr val="bg1"/>
                </a:solidFill>
                <a:latin typeface="Times New Roman" panose="02020603050405020304" pitchFamily="18" charset="0"/>
                <a:ea typeface="Arial" panose="020B0604020202020204" pitchFamily="34" charset="0"/>
              </a:rPr>
              <a:t>On earth as in heaven.</a:t>
            </a:r>
          </a:p>
          <a:p>
            <a:pPr>
              <a:spcAft>
                <a:spcPts val="0"/>
              </a:spcAft>
            </a:pPr>
            <a:r>
              <a:rPr lang="en-AU" sz="3200" dirty="0">
                <a:solidFill>
                  <a:schemeClr val="bg1"/>
                </a:solidFill>
                <a:latin typeface="Times New Roman" panose="02020603050405020304" pitchFamily="18" charset="0"/>
                <a:ea typeface="Arial" panose="020B0604020202020204" pitchFamily="34" charset="0"/>
              </a:rPr>
              <a:t>Give us today our daily bread.</a:t>
            </a:r>
          </a:p>
          <a:p>
            <a:pPr>
              <a:spcAft>
                <a:spcPts val="0"/>
              </a:spcAft>
            </a:pPr>
            <a:r>
              <a:rPr lang="en-AU" sz="3200" dirty="0">
                <a:solidFill>
                  <a:schemeClr val="bg1"/>
                </a:solidFill>
                <a:latin typeface="Times New Roman" panose="02020603050405020304" pitchFamily="18" charset="0"/>
                <a:ea typeface="Arial" panose="020B0604020202020204" pitchFamily="34" charset="0"/>
              </a:rPr>
              <a:t>Forgive us our sins,</a:t>
            </a:r>
          </a:p>
          <a:p>
            <a:pPr>
              <a:spcAft>
                <a:spcPts val="0"/>
              </a:spcAft>
            </a:pPr>
            <a:r>
              <a:rPr lang="en-AU" sz="3200" dirty="0">
                <a:solidFill>
                  <a:schemeClr val="bg1"/>
                </a:solidFill>
                <a:latin typeface="Times New Roman" panose="02020603050405020304" pitchFamily="18" charset="0"/>
                <a:ea typeface="Arial" panose="020B0604020202020204" pitchFamily="34" charset="0"/>
              </a:rPr>
              <a:t>As we forgive those who</a:t>
            </a:r>
          </a:p>
          <a:p>
            <a:pPr>
              <a:spcAft>
                <a:spcPts val="0"/>
              </a:spcAft>
            </a:pPr>
            <a:r>
              <a:rPr lang="en-AU" sz="3200" dirty="0">
                <a:solidFill>
                  <a:schemeClr val="bg1"/>
                </a:solidFill>
                <a:latin typeface="Times New Roman" panose="02020603050405020304" pitchFamily="18" charset="0"/>
                <a:ea typeface="Arial" panose="020B0604020202020204" pitchFamily="34" charset="0"/>
              </a:rPr>
              <a:t>sin against us.</a:t>
            </a:r>
          </a:p>
        </p:txBody>
      </p:sp>
    </p:spTree>
    <p:extLst>
      <p:ext uri="{BB962C8B-B14F-4D97-AF65-F5344CB8AC3E}">
        <p14:creationId xmlns:p14="http://schemas.microsoft.com/office/powerpoint/2010/main" val="2119100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FC4907B9-C774-C24F-86DB-CA04676A3287}"/>
              </a:ext>
            </a:extLst>
          </p:cNvPr>
          <p:cNvSpPr/>
          <p:nvPr/>
        </p:nvSpPr>
        <p:spPr>
          <a:xfrm>
            <a:off x="611560" y="49188"/>
            <a:ext cx="5436096" cy="3046988"/>
          </a:xfrm>
          <a:prstGeom prst="rect">
            <a:avLst/>
          </a:prstGeom>
        </p:spPr>
        <p:txBody>
          <a:bodyPr wrap="square">
            <a:spAutoFit/>
          </a:bodyPr>
          <a:lstStyle/>
          <a:p>
            <a:pPr>
              <a:spcAft>
                <a:spcPts val="0"/>
              </a:spcAft>
            </a:pPr>
            <a:r>
              <a:rPr lang="en-AU" sz="3200" dirty="0">
                <a:solidFill>
                  <a:schemeClr val="bg1"/>
                </a:solidFill>
                <a:latin typeface="Times New Roman" panose="02020603050405020304" pitchFamily="18" charset="0"/>
                <a:ea typeface="Arial" panose="020B0604020202020204" pitchFamily="34" charset="0"/>
              </a:rPr>
              <a:t>Save us from the time of trial</a:t>
            </a:r>
          </a:p>
          <a:p>
            <a:pPr>
              <a:spcAft>
                <a:spcPts val="0"/>
              </a:spcAft>
            </a:pPr>
            <a:r>
              <a:rPr lang="en-AU" sz="3200" dirty="0">
                <a:solidFill>
                  <a:schemeClr val="bg1"/>
                </a:solidFill>
                <a:latin typeface="Times New Roman" panose="02020603050405020304" pitchFamily="18" charset="0"/>
                <a:ea typeface="Arial" panose="020B0604020202020204" pitchFamily="34" charset="0"/>
              </a:rPr>
              <a:t>And deliver us from evil.</a:t>
            </a:r>
          </a:p>
          <a:p>
            <a:pPr>
              <a:spcAft>
                <a:spcPts val="0"/>
              </a:spcAft>
            </a:pPr>
            <a:r>
              <a:rPr lang="en-AU" sz="3200" dirty="0">
                <a:solidFill>
                  <a:schemeClr val="bg1"/>
                </a:solidFill>
                <a:latin typeface="Times New Roman" panose="02020603050405020304" pitchFamily="18" charset="0"/>
                <a:ea typeface="Arial" panose="020B0604020202020204" pitchFamily="34" charset="0"/>
              </a:rPr>
              <a:t>For the kingdom, the power,</a:t>
            </a:r>
          </a:p>
          <a:p>
            <a:pPr>
              <a:spcAft>
                <a:spcPts val="0"/>
              </a:spcAft>
            </a:pPr>
            <a:r>
              <a:rPr lang="en-AU" sz="3200" dirty="0">
                <a:solidFill>
                  <a:schemeClr val="bg1"/>
                </a:solidFill>
                <a:latin typeface="Times New Roman" panose="02020603050405020304" pitchFamily="18" charset="0"/>
                <a:ea typeface="Arial" panose="020B0604020202020204" pitchFamily="34" charset="0"/>
              </a:rPr>
              <a:t>and the glory are Yours</a:t>
            </a:r>
          </a:p>
          <a:p>
            <a:pPr>
              <a:spcAft>
                <a:spcPts val="0"/>
              </a:spcAft>
            </a:pPr>
            <a:r>
              <a:rPr lang="en-AU" sz="3200" dirty="0">
                <a:solidFill>
                  <a:schemeClr val="bg1"/>
                </a:solidFill>
                <a:latin typeface="Times New Roman" panose="02020603050405020304" pitchFamily="18" charset="0"/>
                <a:ea typeface="Arial" panose="020B0604020202020204" pitchFamily="34" charset="0"/>
              </a:rPr>
              <a:t>now and for ever.  </a:t>
            </a:r>
          </a:p>
          <a:p>
            <a:pPr>
              <a:spcAft>
                <a:spcPts val="0"/>
              </a:spcAft>
            </a:pPr>
            <a:r>
              <a:rPr lang="en-AU" sz="3200" dirty="0">
                <a:solidFill>
                  <a:schemeClr val="bg1"/>
                </a:solidFill>
                <a:latin typeface="Times New Roman" panose="02020603050405020304" pitchFamily="18" charset="0"/>
                <a:ea typeface="Arial" panose="020B0604020202020204" pitchFamily="34" charset="0"/>
              </a:rPr>
              <a:t>Amen.</a:t>
            </a:r>
          </a:p>
        </p:txBody>
      </p:sp>
    </p:spTree>
    <p:extLst>
      <p:ext uri="{BB962C8B-B14F-4D97-AF65-F5344CB8AC3E}">
        <p14:creationId xmlns:p14="http://schemas.microsoft.com/office/powerpoint/2010/main" val="33065263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78D7EAD-72DD-434D-AEB3-B95D4133E473}"/>
              </a:ext>
            </a:extLst>
          </p:cNvPr>
          <p:cNvSpPr txBox="1"/>
          <p:nvPr/>
        </p:nvSpPr>
        <p:spPr>
          <a:xfrm>
            <a:off x="252330" y="-27009"/>
            <a:ext cx="9144000" cy="430887"/>
          </a:xfrm>
          <a:prstGeom prst="rect">
            <a:avLst/>
          </a:prstGeom>
          <a:noFill/>
        </p:spPr>
        <p:txBody>
          <a:bodyPr wrap="square" rtlCol="0">
            <a:spAutoFit/>
          </a:bodyPr>
          <a:lstStyle/>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Called to bear fruit of righteousness / fruit of the Spirit</a:t>
            </a:r>
          </a:p>
        </p:txBody>
      </p:sp>
      <p:cxnSp>
        <p:nvCxnSpPr>
          <p:cNvPr id="9" name="Straight Connector 8">
            <a:extLst>
              <a:ext uri="{FF2B5EF4-FFF2-40B4-BE49-F238E27FC236}">
                <a16:creationId xmlns:a16="http://schemas.microsoft.com/office/drawing/2014/main" id="{1089AEDB-C82A-1A49-951F-1B6AC71EBFAF}"/>
              </a:ext>
            </a:extLst>
          </p:cNvPr>
          <p:cNvCxnSpPr/>
          <p:nvPr/>
        </p:nvCxnSpPr>
        <p:spPr>
          <a:xfrm>
            <a:off x="325617" y="394791"/>
            <a:ext cx="8568952" cy="0"/>
          </a:xfrm>
          <a:prstGeom prst="line">
            <a:avLst/>
          </a:prstGeom>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F4B4E79A-4FD1-CC45-AE82-44A85F61EE1A}"/>
              </a:ext>
            </a:extLst>
          </p:cNvPr>
          <p:cNvSpPr txBox="1"/>
          <p:nvPr/>
        </p:nvSpPr>
        <p:spPr>
          <a:xfrm>
            <a:off x="1318" y="354160"/>
            <a:ext cx="8568952" cy="461665"/>
          </a:xfrm>
          <a:prstGeom prst="rect">
            <a:avLst/>
          </a:prstGeom>
          <a:noFill/>
        </p:spPr>
        <p:txBody>
          <a:bodyPr wrap="square" rtlCol="0">
            <a:spAutoFit/>
          </a:bodyPr>
          <a:lstStyle/>
          <a:p>
            <a:r>
              <a:rPr lang="en-AU" sz="2400" b="1" dirty="0">
                <a:solidFill>
                  <a:srgbClr val="FFFF00"/>
                </a:solidFill>
                <a:latin typeface="Times New Roman" panose="02020603050405020304" pitchFamily="18" charset="0"/>
                <a:cs typeface="Times New Roman" panose="02020603050405020304" pitchFamily="18" charset="0"/>
              </a:rPr>
              <a:t>Fruitful Prayer</a:t>
            </a:r>
          </a:p>
        </p:txBody>
      </p:sp>
      <p:sp>
        <p:nvSpPr>
          <p:cNvPr id="11" name="TextBox 10">
            <a:extLst>
              <a:ext uri="{FF2B5EF4-FFF2-40B4-BE49-F238E27FC236}">
                <a16:creationId xmlns:a16="http://schemas.microsoft.com/office/drawing/2014/main" id="{8936A4CF-ACC7-7241-8A3A-72E094247F28}"/>
              </a:ext>
            </a:extLst>
          </p:cNvPr>
          <p:cNvSpPr txBox="1"/>
          <p:nvPr/>
        </p:nvSpPr>
        <p:spPr>
          <a:xfrm>
            <a:off x="2233829" y="394791"/>
            <a:ext cx="6660740" cy="400110"/>
          </a:xfrm>
          <a:prstGeom prst="rect">
            <a:avLst/>
          </a:prstGeom>
          <a:noFill/>
        </p:spPr>
        <p:txBody>
          <a:bodyPr wrap="square" rtlCol="0">
            <a:spAutoFit/>
          </a:bodyPr>
          <a:lstStyle/>
          <a:p>
            <a:r>
              <a:rPr lang="en-AU" sz="2000" dirty="0">
                <a:solidFill>
                  <a:schemeClr val="bg1"/>
                </a:solidFill>
                <a:latin typeface="Times New Roman" panose="02020603050405020304" pitchFamily="18" charset="0"/>
                <a:cs typeface="Times New Roman" panose="02020603050405020304" pitchFamily="18" charset="0"/>
              </a:rPr>
              <a:t>Apply what Jesus taught us with the clearing of the temple.</a:t>
            </a:r>
          </a:p>
        </p:txBody>
      </p:sp>
      <p:sp>
        <p:nvSpPr>
          <p:cNvPr id="12" name="TextBox 11">
            <a:extLst>
              <a:ext uri="{FF2B5EF4-FFF2-40B4-BE49-F238E27FC236}">
                <a16:creationId xmlns:a16="http://schemas.microsoft.com/office/drawing/2014/main" id="{2CA180DB-55A3-0F47-8275-5AAE8A0B343C}"/>
              </a:ext>
            </a:extLst>
          </p:cNvPr>
          <p:cNvSpPr txBox="1"/>
          <p:nvPr/>
        </p:nvSpPr>
        <p:spPr>
          <a:xfrm>
            <a:off x="56336" y="757910"/>
            <a:ext cx="4193717" cy="461665"/>
          </a:xfrm>
          <a:prstGeom prst="rect">
            <a:avLst/>
          </a:prstGeom>
          <a:noFill/>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1.  Have faith/trust/belief in God</a:t>
            </a:r>
          </a:p>
        </p:txBody>
      </p:sp>
      <p:sp>
        <p:nvSpPr>
          <p:cNvPr id="14" name="TextBox 13">
            <a:extLst>
              <a:ext uri="{FF2B5EF4-FFF2-40B4-BE49-F238E27FC236}">
                <a16:creationId xmlns:a16="http://schemas.microsoft.com/office/drawing/2014/main" id="{BBC9EBF3-6D04-0146-BA7F-20955000277D}"/>
              </a:ext>
            </a:extLst>
          </p:cNvPr>
          <p:cNvSpPr txBox="1"/>
          <p:nvPr/>
        </p:nvSpPr>
        <p:spPr>
          <a:xfrm>
            <a:off x="118978" y="1058149"/>
            <a:ext cx="9073008" cy="2123658"/>
          </a:xfrm>
          <a:prstGeom prst="rect">
            <a:avLst/>
          </a:prstGeom>
          <a:noFill/>
        </p:spPr>
        <p:txBody>
          <a:bodyPr wrap="square" rtlCol="0">
            <a:spAutoFit/>
          </a:bodyPr>
          <a:lstStyle/>
          <a:p>
            <a:pPr marL="342900" indent="-342900">
              <a:buFont typeface="Arial" panose="020B0604020202020204" pitchFamily="34" charset="0"/>
              <a:buChar char="•"/>
            </a:pPr>
            <a:r>
              <a:rPr lang="en-AU" sz="2200" u="sng" dirty="0">
                <a:solidFill>
                  <a:schemeClr val="bg1"/>
                </a:solidFill>
                <a:latin typeface="Times New Roman" panose="02020603050405020304" pitchFamily="18" charset="0"/>
                <a:cs typeface="Times New Roman" panose="02020603050405020304" pitchFamily="18" charset="0"/>
              </a:rPr>
              <a:t>Not</a:t>
            </a:r>
            <a:r>
              <a:rPr lang="en-AU" sz="2200" dirty="0">
                <a:solidFill>
                  <a:schemeClr val="bg1"/>
                </a:solidFill>
                <a:latin typeface="Times New Roman" panose="02020603050405020304" pitchFamily="18" charset="0"/>
                <a:cs typeface="Times New Roman" panose="02020603050405020304" pitchFamily="18" charset="0"/>
              </a:rPr>
              <a:t> about faith in what we ask for; faith in our prayer; or faith </a:t>
            </a:r>
            <a:r>
              <a:rPr lang="en-AU" sz="2200" u="sng" dirty="0">
                <a:solidFill>
                  <a:schemeClr val="bg1"/>
                </a:solidFill>
                <a:latin typeface="Times New Roman" panose="02020603050405020304" pitchFamily="18" charset="0"/>
                <a:cs typeface="Times New Roman" panose="02020603050405020304" pitchFamily="18" charset="0"/>
              </a:rPr>
              <a:t>about</a:t>
            </a:r>
            <a:r>
              <a:rPr lang="en-AU" sz="2200" dirty="0">
                <a:solidFill>
                  <a:schemeClr val="bg1"/>
                </a:solidFill>
                <a:latin typeface="Times New Roman" panose="02020603050405020304" pitchFamily="18" charset="0"/>
                <a:cs typeface="Times New Roman" panose="02020603050405020304" pitchFamily="18" charset="0"/>
              </a:rPr>
              <a:t> God</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Faith </a:t>
            </a:r>
            <a:r>
              <a:rPr lang="en-AU" sz="2200" u="sng" dirty="0">
                <a:solidFill>
                  <a:schemeClr val="bg1"/>
                </a:solidFill>
                <a:latin typeface="Times New Roman" panose="02020603050405020304" pitchFamily="18" charset="0"/>
                <a:cs typeface="Times New Roman" panose="02020603050405020304" pitchFamily="18" charset="0"/>
              </a:rPr>
              <a:t>about</a:t>
            </a:r>
            <a:r>
              <a:rPr lang="en-AU" sz="2200" dirty="0">
                <a:solidFill>
                  <a:schemeClr val="bg1"/>
                </a:solidFill>
                <a:latin typeface="Times New Roman" panose="02020603050405020304" pitchFamily="18" charset="0"/>
                <a:cs typeface="Times New Roman" panose="02020603050405020304" pitchFamily="18" charset="0"/>
              </a:rPr>
              <a:t> God focuses on me (what I want &amp; what I believe)</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Faith </a:t>
            </a:r>
            <a:r>
              <a:rPr lang="en-AU" sz="2200" u="sng" dirty="0">
                <a:solidFill>
                  <a:schemeClr val="bg1"/>
                </a:solidFill>
                <a:latin typeface="Times New Roman" panose="02020603050405020304" pitchFamily="18" charset="0"/>
                <a:cs typeface="Times New Roman" panose="02020603050405020304" pitchFamily="18" charset="0"/>
              </a:rPr>
              <a:t>in</a:t>
            </a:r>
            <a:r>
              <a:rPr lang="en-AU" sz="2200" dirty="0">
                <a:solidFill>
                  <a:schemeClr val="bg1"/>
                </a:solidFill>
                <a:latin typeface="Times New Roman" panose="02020603050405020304" pitchFamily="18" charset="0"/>
                <a:cs typeface="Times New Roman" panose="02020603050405020304" pitchFamily="18" charset="0"/>
              </a:rPr>
              <a:t> God focuses on God (Focuses on His Kingdom &amp; what He wants)</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Seek the will of God (even if it’s not what we want).  The will of God may be costly to us.</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It’s exciting that God wants to bring us in to praying for His will.</a:t>
            </a:r>
          </a:p>
        </p:txBody>
      </p:sp>
      <p:sp>
        <p:nvSpPr>
          <p:cNvPr id="15" name="TextBox 14">
            <a:extLst>
              <a:ext uri="{FF2B5EF4-FFF2-40B4-BE49-F238E27FC236}">
                <a16:creationId xmlns:a16="http://schemas.microsoft.com/office/drawing/2014/main" id="{82E6EA87-48A3-D94D-9600-6CC57A980FDB}"/>
              </a:ext>
            </a:extLst>
          </p:cNvPr>
          <p:cNvSpPr txBox="1"/>
          <p:nvPr/>
        </p:nvSpPr>
        <p:spPr>
          <a:xfrm>
            <a:off x="38229" y="3084650"/>
            <a:ext cx="5445853" cy="461665"/>
          </a:xfrm>
          <a:prstGeom prst="rect">
            <a:avLst/>
          </a:prstGeom>
          <a:noFill/>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2.  Pray in accordance with the will of God</a:t>
            </a:r>
          </a:p>
        </p:txBody>
      </p:sp>
      <p:sp>
        <p:nvSpPr>
          <p:cNvPr id="16" name="TextBox 15">
            <a:extLst>
              <a:ext uri="{FF2B5EF4-FFF2-40B4-BE49-F238E27FC236}">
                <a16:creationId xmlns:a16="http://schemas.microsoft.com/office/drawing/2014/main" id="{3CDB47F1-1643-3548-A785-AF1C4F4A77C3}"/>
              </a:ext>
            </a:extLst>
          </p:cNvPr>
          <p:cNvSpPr txBox="1"/>
          <p:nvPr/>
        </p:nvSpPr>
        <p:spPr>
          <a:xfrm>
            <a:off x="47282" y="3455842"/>
            <a:ext cx="5445853" cy="461665"/>
          </a:xfrm>
          <a:prstGeom prst="rect">
            <a:avLst/>
          </a:prstGeom>
          <a:noFill/>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3.  Prayer is 2-way communication</a:t>
            </a:r>
          </a:p>
        </p:txBody>
      </p:sp>
      <p:sp>
        <p:nvSpPr>
          <p:cNvPr id="17" name="TextBox 16">
            <a:extLst>
              <a:ext uri="{FF2B5EF4-FFF2-40B4-BE49-F238E27FC236}">
                <a16:creationId xmlns:a16="http://schemas.microsoft.com/office/drawing/2014/main" id="{90C3C82C-DEAC-F34A-AC43-8F5D30102922}"/>
              </a:ext>
            </a:extLst>
          </p:cNvPr>
          <p:cNvSpPr txBox="1"/>
          <p:nvPr/>
        </p:nvSpPr>
        <p:spPr>
          <a:xfrm>
            <a:off x="109803" y="3852781"/>
            <a:ext cx="8974679" cy="430887"/>
          </a:xfrm>
          <a:prstGeom prst="rect">
            <a:avLst/>
          </a:prstGeom>
          <a:noFill/>
        </p:spPr>
        <p:txBody>
          <a:bodyPr wrap="square" rtlCol="0">
            <a:spAutoFit/>
          </a:bodyPr>
          <a:lstStyle/>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Seek God’s will;  He reveals His will;  We pray for God’s will to be done</a:t>
            </a:r>
          </a:p>
        </p:txBody>
      </p:sp>
      <p:sp>
        <p:nvSpPr>
          <p:cNvPr id="18" name="TextBox 17">
            <a:extLst>
              <a:ext uri="{FF2B5EF4-FFF2-40B4-BE49-F238E27FC236}">
                <a16:creationId xmlns:a16="http://schemas.microsoft.com/office/drawing/2014/main" id="{044A032C-0D31-7F40-9594-3CD932FE7127}"/>
              </a:ext>
            </a:extLst>
          </p:cNvPr>
          <p:cNvSpPr txBox="1"/>
          <p:nvPr/>
        </p:nvSpPr>
        <p:spPr>
          <a:xfrm>
            <a:off x="29175" y="4125798"/>
            <a:ext cx="5670931" cy="461665"/>
          </a:xfrm>
          <a:prstGeom prst="rect">
            <a:avLst/>
          </a:prstGeom>
          <a:noFill/>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4.  Wrong prayer is self-centred &amp; unfruitful</a:t>
            </a:r>
          </a:p>
        </p:txBody>
      </p:sp>
      <p:sp>
        <p:nvSpPr>
          <p:cNvPr id="19" name="TextBox 18">
            <a:extLst>
              <a:ext uri="{FF2B5EF4-FFF2-40B4-BE49-F238E27FC236}">
                <a16:creationId xmlns:a16="http://schemas.microsoft.com/office/drawing/2014/main" id="{3A6BAB33-8EE5-FD44-BBFA-C1129CADEADA}"/>
              </a:ext>
            </a:extLst>
          </p:cNvPr>
          <p:cNvSpPr txBox="1"/>
          <p:nvPr/>
        </p:nvSpPr>
        <p:spPr>
          <a:xfrm>
            <a:off x="46429" y="4513684"/>
            <a:ext cx="8974679" cy="430887"/>
          </a:xfrm>
          <a:prstGeom prst="rect">
            <a:avLst/>
          </a:prstGeom>
          <a:noFill/>
        </p:spPr>
        <p:txBody>
          <a:bodyPr wrap="square" rtlCol="0">
            <a:spAutoFit/>
          </a:bodyPr>
          <a:lstStyle/>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God’s concern is for justice;  mercy;  His Kingdom to come; .....</a:t>
            </a:r>
          </a:p>
        </p:txBody>
      </p:sp>
      <p:sp>
        <p:nvSpPr>
          <p:cNvPr id="20" name="TextBox 19">
            <a:extLst>
              <a:ext uri="{FF2B5EF4-FFF2-40B4-BE49-F238E27FC236}">
                <a16:creationId xmlns:a16="http://schemas.microsoft.com/office/drawing/2014/main" id="{FC6B38CF-EBF3-4748-AAB1-4DBBE517DA8E}"/>
              </a:ext>
            </a:extLst>
          </p:cNvPr>
          <p:cNvSpPr txBox="1"/>
          <p:nvPr/>
        </p:nvSpPr>
        <p:spPr>
          <a:xfrm>
            <a:off x="20121" y="4831969"/>
            <a:ext cx="8800351" cy="461665"/>
          </a:xfrm>
          <a:prstGeom prst="rect">
            <a:avLst/>
          </a:prstGeom>
          <a:noFill/>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5.  God wants our prayers to be bigger – Kingdom sized</a:t>
            </a:r>
          </a:p>
        </p:txBody>
      </p:sp>
      <p:sp>
        <p:nvSpPr>
          <p:cNvPr id="21" name="TextBox 20">
            <a:extLst>
              <a:ext uri="{FF2B5EF4-FFF2-40B4-BE49-F238E27FC236}">
                <a16:creationId xmlns:a16="http://schemas.microsoft.com/office/drawing/2014/main" id="{1F494DC8-0869-D34F-872D-20D0DBD00D63}"/>
              </a:ext>
            </a:extLst>
          </p:cNvPr>
          <p:cNvSpPr txBox="1"/>
          <p:nvPr/>
        </p:nvSpPr>
        <p:spPr>
          <a:xfrm>
            <a:off x="-7039" y="5239375"/>
            <a:ext cx="8800351" cy="461665"/>
          </a:xfrm>
          <a:prstGeom prst="rect">
            <a:avLst/>
          </a:prstGeom>
          <a:noFill/>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6.  Fruitful prayer comes from a Godly and pure heart</a:t>
            </a:r>
          </a:p>
        </p:txBody>
      </p:sp>
    </p:spTree>
    <p:extLst>
      <p:ext uri="{BB962C8B-B14F-4D97-AF65-F5344CB8AC3E}">
        <p14:creationId xmlns:p14="http://schemas.microsoft.com/office/powerpoint/2010/main" val="3779120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011098"/>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3200" b="1" baseline="30000" dirty="0">
                <a:solidFill>
                  <a:schemeClr val="bg1"/>
                </a:solidFill>
                <a:latin typeface="Times New Roman" panose="02020603050405020304" pitchFamily="18" charset="0"/>
                <a:ea typeface="Calibri" panose="020F0502020204030204" pitchFamily="34" charset="0"/>
              </a:rPr>
              <a:t>12 </a:t>
            </a:r>
            <a:r>
              <a:rPr lang="en-AU" sz="3200" dirty="0">
                <a:solidFill>
                  <a:schemeClr val="bg1"/>
                </a:solidFill>
                <a:latin typeface="Times New Roman" panose="02020603050405020304" pitchFamily="18" charset="0"/>
                <a:ea typeface="Calibri" panose="020F0502020204030204" pitchFamily="34" charset="0"/>
              </a:rPr>
              <a:t>On the following day, when they came from Bethany, he was hungry.  </a:t>
            </a:r>
            <a:r>
              <a:rPr lang="en-AU" sz="3200" b="1" baseline="30000" dirty="0">
                <a:solidFill>
                  <a:schemeClr val="bg1"/>
                </a:solidFill>
                <a:latin typeface="Times New Roman" panose="02020603050405020304" pitchFamily="18" charset="0"/>
                <a:ea typeface="Calibri" panose="020F0502020204030204" pitchFamily="34" charset="0"/>
              </a:rPr>
              <a:t>13 </a:t>
            </a:r>
            <a:r>
              <a:rPr lang="en-AU" sz="3200" dirty="0">
                <a:solidFill>
                  <a:schemeClr val="bg1"/>
                </a:solidFill>
                <a:latin typeface="Times New Roman" panose="02020603050405020304" pitchFamily="18" charset="0"/>
                <a:ea typeface="Calibri" panose="020F0502020204030204" pitchFamily="34" charset="0"/>
              </a:rPr>
              <a:t>And seeing in the distance a fig tree in leaf, he went to see if he could find anything on it.  When he came to it, he found nothing but leaves, for it was not the season for figs.  </a:t>
            </a:r>
            <a:r>
              <a:rPr lang="en-AU" sz="3200" b="1" baseline="30000" dirty="0">
                <a:solidFill>
                  <a:schemeClr val="bg1"/>
                </a:solidFill>
                <a:latin typeface="Times New Roman" panose="02020603050405020304" pitchFamily="18" charset="0"/>
                <a:ea typeface="Calibri" panose="020F0502020204030204" pitchFamily="34" charset="0"/>
              </a:rPr>
              <a:t>14 </a:t>
            </a:r>
            <a:r>
              <a:rPr lang="en-AU" sz="3200" dirty="0">
                <a:solidFill>
                  <a:schemeClr val="bg1"/>
                </a:solidFill>
                <a:latin typeface="Times New Roman" panose="02020603050405020304" pitchFamily="18" charset="0"/>
                <a:ea typeface="Calibri" panose="020F0502020204030204" pitchFamily="34" charset="0"/>
              </a:rPr>
              <a:t>And he said to it, “May no one ever eat fruit from you again.”  And his disciples heard it.</a:t>
            </a:r>
            <a:endParaRPr lang="en-GB" sz="30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2787475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310108"/>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2700" b="1" baseline="30000" dirty="0">
                <a:solidFill>
                  <a:schemeClr val="bg1"/>
                </a:solidFill>
                <a:latin typeface="Times New Roman" panose="02020603050405020304" pitchFamily="18" charset="0"/>
                <a:ea typeface="Calibri" panose="020F0502020204030204" pitchFamily="34" charset="0"/>
              </a:rPr>
              <a:t>15 </a:t>
            </a:r>
            <a:r>
              <a:rPr lang="en-AU" sz="2700" dirty="0">
                <a:solidFill>
                  <a:schemeClr val="bg1"/>
                </a:solidFill>
                <a:latin typeface="Times New Roman" panose="02020603050405020304" pitchFamily="18" charset="0"/>
                <a:ea typeface="Calibri" panose="020F0502020204030204" pitchFamily="34" charset="0"/>
              </a:rPr>
              <a:t>And they came to Jerusalem.  And he entered the temple and began to drive out those who sold and those who bought in the temple, and he overturned the tables of the money-changers and the seats of those who sold pigeons.  </a:t>
            </a:r>
            <a:r>
              <a:rPr lang="en-AU" sz="2700" b="1" baseline="30000" dirty="0">
                <a:solidFill>
                  <a:schemeClr val="bg1"/>
                </a:solidFill>
                <a:latin typeface="Times New Roman" panose="02020603050405020304" pitchFamily="18" charset="0"/>
                <a:ea typeface="Calibri" panose="020F0502020204030204" pitchFamily="34" charset="0"/>
              </a:rPr>
              <a:t>16 </a:t>
            </a:r>
            <a:r>
              <a:rPr lang="en-AU" sz="2700" dirty="0">
                <a:solidFill>
                  <a:schemeClr val="bg1"/>
                </a:solidFill>
                <a:latin typeface="Times New Roman" panose="02020603050405020304" pitchFamily="18" charset="0"/>
                <a:ea typeface="Calibri" panose="020F0502020204030204" pitchFamily="34" charset="0"/>
              </a:rPr>
              <a:t>And he would not allow anyone to carry anything through the temple.  </a:t>
            </a:r>
            <a:r>
              <a:rPr lang="en-AU" sz="2700" b="1" baseline="30000" dirty="0">
                <a:solidFill>
                  <a:schemeClr val="bg1"/>
                </a:solidFill>
                <a:latin typeface="Times New Roman" panose="02020603050405020304" pitchFamily="18" charset="0"/>
                <a:ea typeface="Calibri" panose="020F0502020204030204" pitchFamily="34" charset="0"/>
              </a:rPr>
              <a:t>17 </a:t>
            </a:r>
            <a:r>
              <a:rPr lang="en-AU" sz="2700" dirty="0">
                <a:solidFill>
                  <a:schemeClr val="bg1"/>
                </a:solidFill>
                <a:latin typeface="Times New Roman" panose="02020603050405020304" pitchFamily="18" charset="0"/>
                <a:ea typeface="Calibri" panose="020F0502020204030204" pitchFamily="34" charset="0"/>
              </a:rPr>
              <a:t>And he was teaching them and saying to them, “Is it not written, ‘My house shall be called a house of prayer for all the nations’?  But you have made it a den of robbers.”  </a:t>
            </a:r>
            <a:r>
              <a:rPr lang="en-AU" sz="2700" b="1" baseline="30000" dirty="0">
                <a:solidFill>
                  <a:schemeClr val="bg1"/>
                </a:solidFill>
                <a:latin typeface="Times New Roman" panose="02020603050405020304" pitchFamily="18" charset="0"/>
                <a:ea typeface="Calibri" panose="020F0502020204030204" pitchFamily="34" charset="0"/>
              </a:rPr>
              <a:t>18 </a:t>
            </a:r>
            <a:r>
              <a:rPr lang="en-AU" sz="2700" dirty="0">
                <a:solidFill>
                  <a:schemeClr val="bg1"/>
                </a:solidFill>
                <a:latin typeface="Times New Roman" panose="02020603050405020304" pitchFamily="18" charset="0"/>
                <a:ea typeface="Calibri" panose="020F0502020204030204" pitchFamily="34" charset="0"/>
              </a:rPr>
              <a:t>And the chief priests and the scribes heard it and were seeking a way to destroy him, for they feared him, because all the crowd was astonished at his teaching.  </a:t>
            </a:r>
            <a:r>
              <a:rPr lang="en-AU" sz="2700" b="1" baseline="30000" dirty="0">
                <a:solidFill>
                  <a:schemeClr val="bg1"/>
                </a:solidFill>
                <a:latin typeface="Times New Roman" panose="02020603050405020304" pitchFamily="18" charset="0"/>
                <a:ea typeface="Calibri" panose="020F0502020204030204" pitchFamily="34" charset="0"/>
              </a:rPr>
              <a:t>19 </a:t>
            </a:r>
            <a:r>
              <a:rPr lang="en-AU" sz="2700" dirty="0">
                <a:solidFill>
                  <a:schemeClr val="bg1"/>
                </a:solidFill>
                <a:latin typeface="Times New Roman" panose="02020603050405020304" pitchFamily="18" charset="0"/>
                <a:ea typeface="Calibri" panose="020F0502020204030204" pitchFamily="34" charset="0"/>
              </a:rPr>
              <a:t>And when evening came they went out of the city.</a:t>
            </a:r>
            <a:endParaRPr lang="en-GB" sz="27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9047033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787931"/>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700" b="1" baseline="30000" dirty="0">
                <a:solidFill>
                  <a:schemeClr val="bg1"/>
                </a:solidFill>
                <a:latin typeface="Times New Roman" panose="02020603050405020304" pitchFamily="18" charset="0"/>
                <a:ea typeface="Calibri" panose="020F0502020204030204" pitchFamily="34" charset="0"/>
              </a:rPr>
              <a:t>20 </a:t>
            </a:r>
            <a:r>
              <a:rPr lang="en-AU" sz="2700" dirty="0">
                <a:solidFill>
                  <a:schemeClr val="bg1"/>
                </a:solidFill>
                <a:latin typeface="Times New Roman" panose="02020603050405020304" pitchFamily="18" charset="0"/>
                <a:ea typeface="Calibri" panose="020F0502020204030204" pitchFamily="34" charset="0"/>
              </a:rPr>
              <a:t>As they passed by in the morning, they saw the fig tree withered away to its roots.  </a:t>
            </a:r>
            <a:r>
              <a:rPr lang="en-AU" sz="2700" b="1" baseline="30000" dirty="0">
                <a:solidFill>
                  <a:schemeClr val="bg1"/>
                </a:solidFill>
                <a:latin typeface="Times New Roman" panose="02020603050405020304" pitchFamily="18" charset="0"/>
                <a:ea typeface="Calibri" panose="020F0502020204030204" pitchFamily="34" charset="0"/>
              </a:rPr>
              <a:t>21 </a:t>
            </a:r>
            <a:r>
              <a:rPr lang="en-AU" sz="2700" dirty="0">
                <a:solidFill>
                  <a:schemeClr val="bg1"/>
                </a:solidFill>
                <a:latin typeface="Times New Roman" panose="02020603050405020304" pitchFamily="18" charset="0"/>
                <a:ea typeface="Calibri" panose="020F0502020204030204" pitchFamily="34" charset="0"/>
              </a:rPr>
              <a:t>And Peter remembered and said to him, “Rabbi, look! The fig tree that you cursed has withered.”  </a:t>
            </a:r>
            <a:r>
              <a:rPr lang="en-AU" sz="2700" b="1" baseline="30000" dirty="0">
                <a:solidFill>
                  <a:schemeClr val="bg1"/>
                </a:solidFill>
                <a:latin typeface="Times New Roman" panose="02020603050405020304" pitchFamily="18" charset="0"/>
                <a:ea typeface="Calibri" panose="020F0502020204030204" pitchFamily="34" charset="0"/>
              </a:rPr>
              <a:t>22 </a:t>
            </a:r>
            <a:r>
              <a:rPr lang="en-AU" sz="2700" dirty="0">
                <a:solidFill>
                  <a:schemeClr val="bg1"/>
                </a:solidFill>
                <a:latin typeface="Times New Roman" panose="02020603050405020304" pitchFamily="18" charset="0"/>
                <a:ea typeface="Calibri" panose="020F0502020204030204" pitchFamily="34" charset="0"/>
              </a:rPr>
              <a:t>And Jesus answered them, “Have faith in God.  </a:t>
            </a:r>
            <a:r>
              <a:rPr lang="en-AU" sz="2700" b="1" baseline="30000" dirty="0">
                <a:solidFill>
                  <a:schemeClr val="bg1"/>
                </a:solidFill>
                <a:latin typeface="Times New Roman" panose="02020603050405020304" pitchFamily="18" charset="0"/>
                <a:ea typeface="Calibri" panose="020F0502020204030204" pitchFamily="34" charset="0"/>
              </a:rPr>
              <a:t>23 </a:t>
            </a:r>
            <a:r>
              <a:rPr lang="en-AU" sz="2700" dirty="0">
                <a:solidFill>
                  <a:schemeClr val="bg1"/>
                </a:solidFill>
                <a:latin typeface="Times New Roman" panose="02020603050405020304" pitchFamily="18" charset="0"/>
                <a:ea typeface="Calibri" panose="020F0502020204030204" pitchFamily="34" charset="0"/>
              </a:rPr>
              <a:t>Truly, I say to you, whoever says to this mountain, ‘Be taken up and thrown into the sea,’ and does not doubt in his heart, but believes that what he says will come to pass, it will be done for him.  </a:t>
            </a:r>
            <a:r>
              <a:rPr lang="en-AU" sz="2700" b="1" baseline="30000" dirty="0">
                <a:solidFill>
                  <a:schemeClr val="bg1"/>
                </a:solidFill>
                <a:latin typeface="Times New Roman" panose="02020603050405020304" pitchFamily="18" charset="0"/>
                <a:ea typeface="Calibri" panose="020F0502020204030204" pitchFamily="34" charset="0"/>
              </a:rPr>
              <a:t>24 </a:t>
            </a:r>
            <a:r>
              <a:rPr lang="en-AU" sz="2700" dirty="0">
                <a:solidFill>
                  <a:schemeClr val="bg1"/>
                </a:solidFill>
                <a:latin typeface="Times New Roman" panose="02020603050405020304" pitchFamily="18" charset="0"/>
                <a:ea typeface="Calibri" panose="020F0502020204030204" pitchFamily="34" charset="0"/>
              </a:rPr>
              <a:t>Therefore I tell you, whatever you ask in prayer, believe that you have received it, and it will be yours.  </a:t>
            </a:r>
            <a:r>
              <a:rPr lang="en-AU" sz="2700" b="1" baseline="30000" dirty="0">
                <a:solidFill>
                  <a:schemeClr val="bg1"/>
                </a:solidFill>
                <a:latin typeface="Times New Roman" panose="02020603050405020304" pitchFamily="18" charset="0"/>
                <a:ea typeface="Calibri" panose="020F0502020204030204" pitchFamily="34" charset="0"/>
              </a:rPr>
              <a:t>25 </a:t>
            </a:r>
            <a:r>
              <a:rPr lang="en-AU" sz="2700" dirty="0">
                <a:solidFill>
                  <a:schemeClr val="bg1"/>
                </a:solidFill>
                <a:latin typeface="Times New Roman" panose="02020603050405020304" pitchFamily="18" charset="0"/>
                <a:ea typeface="Calibri" panose="020F0502020204030204" pitchFamily="34" charset="0"/>
              </a:rPr>
              <a:t>And whenever you stand praying, forgive, if you have anything against anyone, so that your Father also who is in heaven may forgive you your trespasses.”</a:t>
            </a:r>
            <a:endParaRPr lang="en-GB" sz="27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38827009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7318A31-F69B-5948-9BF3-28343919081E}"/>
              </a:ext>
            </a:extLst>
          </p:cNvPr>
          <p:cNvSpPr txBox="1"/>
          <p:nvPr/>
        </p:nvSpPr>
        <p:spPr>
          <a:xfrm>
            <a:off x="899592" y="-22820"/>
            <a:ext cx="7200800" cy="461665"/>
          </a:xfrm>
          <a:prstGeom prst="rect">
            <a:avLst/>
          </a:prstGeom>
          <a:noFill/>
        </p:spPr>
        <p:txBody>
          <a:bodyPr wrap="square" rtlCol="0">
            <a:spAutoFit/>
          </a:bodyPr>
          <a:lstStyle/>
          <a:p>
            <a:r>
              <a:rPr lang="en-AU" sz="2400" b="1" u="sng" dirty="0">
                <a:solidFill>
                  <a:srgbClr val="FFFF00"/>
                </a:solidFill>
                <a:latin typeface="Times New Roman" panose="02020603050405020304" pitchFamily="18" charset="0"/>
                <a:cs typeface="Times New Roman" panose="02020603050405020304" pitchFamily="18" charset="0"/>
              </a:rPr>
              <a:t>A warning against fruitless religion / fruitless faith</a:t>
            </a:r>
          </a:p>
        </p:txBody>
      </p:sp>
      <p:sp>
        <p:nvSpPr>
          <p:cNvPr id="8" name="TextBox 7">
            <a:extLst>
              <a:ext uri="{FF2B5EF4-FFF2-40B4-BE49-F238E27FC236}">
                <a16:creationId xmlns:a16="http://schemas.microsoft.com/office/drawing/2014/main" id="{878D7EAD-72DD-434D-AEB3-B95D4133E473}"/>
              </a:ext>
            </a:extLst>
          </p:cNvPr>
          <p:cNvSpPr txBox="1"/>
          <p:nvPr/>
        </p:nvSpPr>
        <p:spPr>
          <a:xfrm>
            <a:off x="144016" y="383562"/>
            <a:ext cx="9144000" cy="1200329"/>
          </a:xfrm>
          <a:prstGeom prst="rect">
            <a:avLst/>
          </a:prstGeom>
          <a:noFill/>
        </p:spPr>
        <p:txBody>
          <a:bodyPr wrap="square" rtlCol="0">
            <a:spAutoFit/>
          </a:bodyPr>
          <a:lstStyle/>
          <a:p>
            <a:pPr marL="342900" indent="-342900">
              <a:buFont typeface="Arial" panose="020B0604020202020204" pitchFamily="34" charset="0"/>
              <a:buChar char="•"/>
            </a:pPr>
            <a:r>
              <a:rPr lang="en-AU" sz="2400" dirty="0">
                <a:solidFill>
                  <a:schemeClr val="bg1"/>
                </a:solidFill>
                <a:latin typeface="Times New Roman" panose="02020603050405020304" pitchFamily="18" charset="0"/>
                <a:cs typeface="Times New Roman" panose="02020603050405020304" pitchFamily="18" charset="0"/>
              </a:rPr>
              <a:t>Called to bear fruit of righteousness / fruit of the Spirit</a:t>
            </a:r>
          </a:p>
          <a:p>
            <a:pPr marL="342900" indent="-342900">
              <a:buFont typeface="Arial" panose="020B0604020202020204" pitchFamily="34" charset="0"/>
              <a:buChar char="•"/>
            </a:pPr>
            <a:r>
              <a:rPr lang="en-AU" sz="2400" dirty="0">
                <a:solidFill>
                  <a:schemeClr val="bg1"/>
                </a:solidFill>
                <a:latin typeface="Times New Roman" panose="02020603050405020304" pitchFamily="18" charset="0"/>
                <a:cs typeface="Times New Roman" panose="02020603050405020304" pitchFamily="18" charset="0"/>
              </a:rPr>
              <a:t>God hates empty / fruitless religion &amp; fruitless faith</a:t>
            </a:r>
          </a:p>
          <a:p>
            <a:pPr marL="342900" indent="-342900">
              <a:buFont typeface="Arial" panose="020B0604020202020204" pitchFamily="34" charset="0"/>
              <a:buChar char="•"/>
            </a:pPr>
            <a:r>
              <a:rPr lang="en-AU" sz="2400" dirty="0">
                <a:solidFill>
                  <a:schemeClr val="bg1"/>
                </a:solidFill>
                <a:latin typeface="Times New Roman" panose="02020603050405020304" pitchFamily="18" charset="0"/>
                <a:cs typeface="Times New Roman" panose="02020603050405020304" pitchFamily="18" charset="0"/>
              </a:rPr>
              <a:t>Faith without works is dead</a:t>
            </a:r>
          </a:p>
        </p:txBody>
      </p:sp>
      <p:sp>
        <p:nvSpPr>
          <p:cNvPr id="4" name="TextBox 3">
            <a:extLst>
              <a:ext uri="{FF2B5EF4-FFF2-40B4-BE49-F238E27FC236}">
                <a16:creationId xmlns:a16="http://schemas.microsoft.com/office/drawing/2014/main" id="{062BC9DC-BA7D-6843-BB4B-C8B1EF07538B}"/>
              </a:ext>
            </a:extLst>
          </p:cNvPr>
          <p:cNvSpPr txBox="1"/>
          <p:nvPr/>
        </p:nvSpPr>
        <p:spPr>
          <a:xfrm>
            <a:off x="35496" y="1417340"/>
            <a:ext cx="9108504" cy="461665"/>
          </a:xfrm>
          <a:prstGeom prst="rect">
            <a:avLst/>
          </a:prstGeom>
          <a:noFill/>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Being a disciple of Jesus, is a life of fruitful faith</a:t>
            </a:r>
          </a:p>
        </p:txBody>
      </p:sp>
      <p:cxnSp>
        <p:nvCxnSpPr>
          <p:cNvPr id="9" name="Straight Connector 8">
            <a:extLst>
              <a:ext uri="{FF2B5EF4-FFF2-40B4-BE49-F238E27FC236}">
                <a16:creationId xmlns:a16="http://schemas.microsoft.com/office/drawing/2014/main" id="{1089AEDB-C82A-1A49-951F-1B6AC71EBFAF}"/>
              </a:ext>
            </a:extLst>
          </p:cNvPr>
          <p:cNvCxnSpPr/>
          <p:nvPr/>
        </p:nvCxnSpPr>
        <p:spPr>
          <a:xfrm>
            <a:off x="323528" y="1868552"/>
            <a:ext cx="8568952" cy="0"/>
          </a:xfrm>
          <a:prstGeom prst="line">
            <a:avLst/>
          </a:prstGeom>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F4B4E79A-4FD1-CC45-AE82-44A85F61EE1A}"/>
              </a:ext>
            </a:extLst>
          </p:cNvPr>
          <p:cNvSpPr txBox="1"/>
          <p:nvPr/>
        </p:nvSpPr>
        <p:spPr>
          <a:xfrm>
            <a:off x="0" y="1845596"/>
            <a:ext cx="9108504" cy="461665"/>
          </a:xfrm>
          <a:prstGeom prst="rect">
            <a:avLst/>
          </a:prstGeom>
          <a:noFill/>
        </p:spPr>
        <p:txBody>
          <a:bodyPr wrap="square" rtlCol="0">
            <a:spAutoFit/>
          </a:bodyPr>
          <a:lstStyle/>
          <a:p>
            <a:r>
              <a:rPr lang="en-AU" sz="2400" b="1" dirty="0">
                <a:solidFill>
                  <a:srgbClr val="FFFF00"/>
                </a:solidFill>
                <a:latin typeface="Times New Roman" panose="02020603050405020304" pitchFamily="18" charset="0"/>
                <a:cs typeface="Times New Roman" panose="02020603050405020304" pitchFamily="18" charset="0"/>
              </a:rPr>
              <a:t>Fruitful Prayer</a:t>
            </a:r>
          </a:p>
        </p:txBody>
      </p:sp>
      <p:sp>
        <p:nvSpPr>
          <p:cNvPr id="11" name="TextBox 10">
            <a:extLst>
              <a:ext uri="{FF2B5EF4-FFF2-40B4-BE49-F238E27FC236}">
                <a16:creationId xmlns:a16="http://schemas.microsoft.com/office/drawing/2014/main" id="{8936A4CF-ACC7-7241-8A3A-72E094247F28}"/>
              </a:ext>
            </a:extLst>
          </p:cNvPr>
          <p:cNvSpPr txBox="1"/>
          <p:nvPr/>
        </p:nvSpPr>
        <p:spPr>
          <a:xfrm>
            <a:off x="2195736" y="1882357"/>
            <a:ext cx="7992888" cy="400110"/>
          </a:xfrm>
          <a:prstGeom prst="rect">
            <a:avLst/>
          </a:prstGeom>
          <a:noFill/>
        </p:spPr>
        <p:txBody>
          <a:bodyPr wrap="square" rtlCol="0">
            <a:spAutoFit/>
          </a:bodyPr>
          <a:lstStyle/>
          <a:p>
            <a:r>
              <a:rPr lang="en-AU" sz="2000" dirty="0">
                <a:solidFill>
                  <a:schemeClr val="bg1"/>
                </a:solidFill>
                <a:latin typeface="Times New Roman" panose="02020603050405020304" pitchFamily="18" charset="0"/>
                <a:cs typeface="Times New Roman" panose="02020603050405020304" pitchFamily="18" charset="0"/>
              </a:rPr>
              <a:t>Apply what Jesus taught us with the clearing of the temple.</a:t>
            </a:r>
          </a:p>
        </p:txBody>
      </p:sp>
      <p:sp>
        <p:nvSpPr>
          <p:cNvPr id="12" name="TextBox 11">
            <a:extLst>
              <a:ext uri="{FF2B5EF4-FFF2-40B4-BE49-F238E27FC236}">
                <a16:creationId xmlns:a16="http://schemas.microsoft.com/office/drawing/2014/main" id="{2CA180DB-55A3-0F47-8275-5AAE8A0B343C}"/>
              </a:ext>
            </a:extLst>
          </p:cNvPr>
          <p:cNvSpPr txBox="1"/>
          <p:nvPr/>
        </p:nvSpPr>
        <p:spPr>
          <a:xfrm>
            <a:off x="18243" y="2245476"/>
            <a:ext cx="4193717" cy="461665"/>
          </a:xfrm>
          <a:prstGeom prst="rect">
            <a:avLst/>
          </a:prstGeom>
          <a:noFill/>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1.  Have faith/trust/belief in God</a:t>
            </a:r>
          </a:p>
        </p:txBody>
      </p:sp>
      <p:sp>
        <p:nvSpPr>
          <p:cNvPr id="13" name="TextBox 12">
            <a:extLst>
              <a:ext uri="{FF2B5EF4-FFF2-40B4-BE49-F238E27FC236}">
                <a16:creationId xmlns:a16="http://schemas.microsoft.com/office/drawing/2014/main" id="{D4616801-C81E-554B-98F4-DEEB49F7418A}"/>
              </a:ext>
            </a:extLst>
          </p:cNvPr>
          <p:cNvSpPr txBox="1"/>
          <p:nvPr/>
        </p:nvSpPr>
        <p:spPr>
          <a:xfrm>
            <a:off x="9893" y="2605727"/>
            <a:ext cx="9073008" cy="430887"/>
          </a:xfrm>
          <a:prstGeom prst="rect">
            <a:avLst/>
          </a:prstGeom>
          <a:noFill/>
        </p:spPr>
        <p:txBody>
          <a:bodyPr wrap="square" rtlCol="0">
            <a:spAutoFit/>
          </a:bodyPr>
          <a:lstStyle/>
          <a:p>
            <a:pPr marL="342900" indent="-342900">
              <a:buFont typeface="Arial" panose="020B0604020202020204" pitchFamily="34" charset="0"/>
              <a:buChar char="•"/>
            </a:pPr>
            <a:r>
              <a:rPr lang="en-AU" sz="2200" u="sng" dirty="0">
                <a:solidFill>
                  <a:schemeClr val="bg1"/>
                </a:solidFill>
                <a:latin typeface="Times New Roman" panose="02020603050405020304" pitchFamily="18" charset="0"/>
                <a:cs typeface="Times New Roman" panose="02020603050405020304" pitchFamily="18" charset="0"/>
              </a:rPr>
              <a:t>Not</a:t>
            </a:r>
            <a:r>
              <a:rPr lang="en-AU" sz="2200" dirty="0">
                <a:solidFill>
                  <a:schemeClr val="bg1"/>
                </a:solidFill>
                <a:latin typeface="Times New Roman" panose="02020603050405020304" pitchFamily="18" charset="0"/>
                <a:cs typeface="Times New Roman" panose="02020603050405020304" pitchFamily="18" charset="0"/>
              </a:rPr>
              <a:t> about faith in what we ask for; faith in our prayer; or faith </a:t>
            </a:r>
            <a:r>
              <a:rPr lang="en-AU" sz="2200" u="sng" dirty="0">
                <a:solidFill>
                  <a:schemeClr val="bg1"/>
                </a:solidFill>
                <a:latin typeface="Times New Roman" panose="02020603050405020304" pitchFamily="18" charset="0"/>
                <a:cs typeface="Times New Roman" panose="02020603050405020304" pitchFamily="18" charset="0"/>
              </a:rPr>
              <a:t>about</a:t>
            </a:r>
            <a:r>
              <a:rPr lang="en-AU" sz="2200" dirty="0">
                <a:solidFill>
                  <a:schemeClr val="bg1"/>
                </a:solidFill>
                <a:latin typeface="Times New Roman" panose="02020603050405020304" pitchFamily="18" charset="0"/>
                <a:cs typeface="Times New Roman" panose="02020603050405020304" pitchFamily="18" charset="0"/>
              </a:rPr>
              <a:t> God </a:t>
            </a:r>
          </a:p>
        </p:txBody>
      </p:sp>
    </p:spTree>
    <p:extLst>
      <p:ext uri="{BB962C8B-B14F-4D97-AF65-F5344CB8AC3E}">
        <p14:creationId xmlns:p14="http://schemas.microsoft.com/office/powerpoint/2010/main" val="1331928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2447721"/>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700" b="1" dirty="0">
                <a:solidFill>
                  <a:srgbClr val="FFFF00"/>
                </a:solidFill>
                <a:latin typeface="Comic Sans MS" panose="030F0902030302020204" pitchFamily="66" charset="0"/>
                <a:ea typeface="Calibri" panose="020F0502020204030204" pitchFamily="34" charset="0"/>
              </a:rPr>
              <a:t>.....</a:t>
            </a:r>
            <a:r>
              <a:rPr lang="en-AU" sz="2700" dirty="0">
                <a:solidFill>
                  <a:srgbClr val="FFFF00"/>
                </a:solidFill>
                <a:latin typeface="Comic Sans MS" panose="030F0902030302020204" pitchFamily="66" charset="0"/>
                <a:ea typeface="Calibri" panose="020F0502020204030204" pitchFamily="34" charset="0"/>
              </a:rPr>
              <a:t> “Have faith </a:t>
            </a:r>
            <a:r>
              <a:rPr lang="en-AU" sz="2700" u="sng" dirty="0">
                <a:solidFill>
                  <a:srgbClr val="FFFF00"/>
                </a:solidFill>
                <a:latin typeface="Comic Sans MS" panose="030F0902030302020204" pitchFamily="66" charset="0"/>
                <a:ea typeface="Calibri" panose="020F0502020204030204" pitchFamily="34" charset="0"/>
              </a:rPr>
              <a:t>in</a:t>
            </a:r>
            <a:r>
              <a:rPr lang="en-AU" sz="2700" dirty="0">
                <a:solidFill>
                  <a:srgbClr val="FFFF00"/>
                </a:solidFill>
                <a:latin typeface="Comic Sans MS" panose="030F0902030302020204" pitchFamily="66" charset="0"/>
                <a:ea typeface="Calibri" panose="020F0502020204030204" pitchFamily="34" charset="0"/>
              </a:rPr>
              <a:t> God.  </a:t>
            </a:r>
            <a:r>
              <a:rPr lang="en-AU" sz="2700" b="1" baseline="30000" dirty="0">
                <a:solidFill>
                  <a:srgbClr val="FFFF00"/>
                </a:solidFill>
                <a:latin typeface="Comic Sans MS" panose="030F0902030302020204" pitchFamily="66" charset="0"/>
                <a:ea typeface="Calibri" panose="020F0502020204030204" pitchFamily="34" charset="0"/>
              </a:rPr>
              <a:t>23 </a:t>
            </a:r>
            <a:r>
              <a:rPr lang="en-AU" sz="2700" dirty="0">
                <a:solidFill>
                  <a:srgbClr val="FFFF00"/>
                </a:solidFill>
                <a:latin typeface="Comic Sans MS" panose="030F0902030302020204" pitchFamily="66" charset="0"/>
                <a:ea typeface="Calibri" panose="020F0502020204030204" pitchFamily="34" charset="0"/>
              </a:rPr>
              <a:t>Truly, I say to you, whoever says to this mountain, ‘Be taken up and thrown into the sea,’ and does not doubt in his heart, but believes that what he says will come to pass, it will be done for him.</a:t>
            </a:r>
            <a:r>
              <a:rPr lang="en-AU" sz="2700" dirty="0">
                <a:solidFill>
                  <a:srgbClr val="FFFF00"/>
                </a:solidFill>
                <a:latin typeface="Times New Roman" panose="02020603050405020304" pitchFamily="18" charset="0"/>
                <a:ea typeface="Calibri" panose="020F0502020204030204" pitchFamily="34" charset="0"/>
              </a:rPr>
              <a:t>  </a:t>
            </a:r>
            <a:endParaRPr lang="en-GB" sz="2700" dirty="0">
              <a:solidFill>
                <a:srgbClr val="FFFF00"/>
              </a:solidFill>
              <a:effectLst/>
              <a:latin typeface="Times New Roman" charset="0"/>
              <a:ea typeface="Times New Roman" charset="0"/>
              <a:cs typeface="Times New Roman" charset="0"/>
            </a:endParaRPr>
          </a:p>
        </p:txBody>
      </p:sp>
      <p:sp>
        <p:nvSpPr>
          <p:cNvPr id="4" name="TextBox 3">
            <a:extLst>
              <a:ext uri="{FF2B5EF4-FFF2-40B4-BE49-F238E27FC236}">
                <a16:creationId xmlns:a16="http://schemas.microsoft.com/office/drawing/2014/main" id="{C0E98170-A0F1-B744-A432-2E0D9A9F3CE2}"/>
              </a:ext>
            </a:extLst>
          </p:cNvPr>
          <p:cNvSpPr txBox="1"/>
          <p:nvPr/>
        </p:nvSpPr>
        <p:spPr>
          <a:xfrm>
            <a:off x="-2021" y="2641265"/>
            <a:ext cx="4193717" cy="461665"/>
          </a:xfrm>
          <a:prstGeom prst="rect">
            <a:avLst/>
          </a:prstGeom>
          <a:noFill/>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1.  Have faith/trust/belief in God</a:t>
            </a:r>
          </a:p>
        </p:txBody>
      </p:sp>
      <p:sp>
        <p:nvSpPr>
          <p:cNvPr id="5" name="TextBox 4">
            <a:extLst>
              <a:ext uri="{FF2B5EF4-FFF2-40B4-BE49-F238E27FC236}">
                <a16:creationId xmlns:a16="http://schemas.microsoft.com/office/drawing/2014/main" id="{9A30ACD3-978C-C84A-AECB-FDA31C52EFCA}"/>
              </a:ext>
            </a:extLst>
          </p:cNvPr>
          <p:cNvSpPr txBox="1"/>
          <p:nvPr/>
        </p:nvSpPr>
        <p:spPr>
          <a:xfrm>
            <a:off x="-10371" y="3001516"/>
            <a:ext cx="9073008" cy="2123658"/>
          </a:xfrm>
          <a:prstGeom prst="rect">
            <a:avLst/>
          </a:prstGeom>
          <a:noFill/>
        </p:spPr>
        <p:txBody>
          <a:bodyPr wrap="square" rtlCol="0">
            <a:spAutoFit/>
          </a:bodyPr>
          <a:lstStyle/>
          <a:p>
            <a:pPr marL="342900" indent="-342900">
              <a:buFont typeface="Arial" panose="020B0604020202020204" pitchFamily="34" charset="0"/>
              <a:buChar char="•"/>
            </a:pPr>
            <a:r>
              <a:rPr lang="en-AU" sz="2200" u="sng" dirty="0">
                <a:solidFill>
                  <a:schemeClr val="bg1"/>
                </a:solidFill>
                <a:latin typeface="Times New Roman" panose="02020603050405020304" pitchFamily="18" charset="0"/>
                <a:cs typeface="Times New Roman" panose="02020603050405020304" pitchFamily="18" charset="0"/>
              </a:rPr>
              <a:t>Not</a:t>
            </a:r>
            <a:r>
              <a:rPr lang="en-AU" sz="2200" dirty="0">
                <a:solidFill>
                  <a:schemeClr val="bg1"/>
                </a:solidFill>
                <a:latin typeface="Times New Roman" panose="02020603050405020304" pitchFamily="18" charset="0"/>
                <a:cs typeface="Times New Roman" panose="02020603050405020304" pitchFamily="18" charset="0"/>
              </a:rPr>
              <a:t> about faith in what we ask for; faith in our prayer; or faith </a:t>
            </a:r>
            <a:r>
              <a:rPr lang="en-AU" sz="2200" u="sng" dirty="0">
                <a:solidFill>
                  <a:schemeClr val="bg1"/>
                </a:solidFill>
                <a:latin typeface="Times New Roman" panose="02020603050405020304" pitchFamily="18" charset="0"/>
                <a:cs typeface="Times New Roman" panose="02020603050405020304" pitchFamily="18" charset="0"/>
              </a:rPr>
              <a:t>about</a:t>
            </a:r>
            <a:r>
              <a:rPr lang="en-AU" sz="2200" dirty="0">
                <a:solidFill>
                  <a:schemeClr val="bg1"/>
                </a:solidFill>
                <a:latin typeface="Times New Roman" panose="02020603050405020304" pitchFamily="18" charset="0"/>
                <a:cs typeface="Times New Roman" panose="02020603050405020304" pitchFamily="18" charset="0"/>
              </a:rPr>
              <a:t> God</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Faith </a:t>
            </a:r>
            <a:r>
              <a:rPr lang="en-AU" sz="2200" u="sng" dirty="0">
                <a:solidFill>
                  <a:schemeClr val="bg1"/>
                </a:solidFill>
                <a:latin typeface="Times New Roman" panose="02020603050405020304" pitchFamily="18" charset="0"/>
                <a:cs typeface="Times New Roman" panose="02020603050405020304" pitchFamily="18" charset="0"/>
              </a:rPr>
              <a:t>about</a:t>
            </a:r>
            <a:r>
              <a:rPr lang="en-AU" sz="2200" dirty="0">
                <a:solidFill>
                  <a:schemeClr val="bg1"/>
                </a:solidFill>
                <a:latin typeface="Times New Roman" panose="02020603050405020304" pitchFamily="18" charset="0"/>
                <a:cs typeface="Times New Roman" panose="02020603050405020304" pitchFamily="18" charset="0"/>
              </a:rPr>
              <a:t> God focuses on me (what I want &amp; what I believe)</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Faith </a:t>
            </a:r>
            <a:r>
              <a:rPr lang="en-AU" sz="2200" u="sng" dirty="0">
                <a:solidFill>
                  <a:schemeClr val="bg1"/>
                </a:solidFill>
                <a:latin typeface="Times New Roman" panose="02020603050405020304" pitchFamily="18" charset="0"/>
                <a:cs typeface="Times New Roman" panose="02020603050405020304" pitchFamily="18" charset="0"/>
              </a:rPr>
              <a:t>in</a:t>
            </a:r>
            <a:r>
              <a:rPr lang="en-AU" sz="2200" dirty="0">
                <a:solidFill>
                  <a:schemeClr val="bg1"/>
                </a:solidFill>
                <a:latin typeface="Times New Roman" panose="02020603050405020304" pitchFamily="18" charset="0"/>
                <a:cs typeface="Times New Roman" panose="02020603050405020304" pitchFamily="18" charset="0"/>
              </a:rPr>
              <a:t> God focuses on God (Focuses on His Kingdom &amp; what He wants)</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Seek the will of God (even if it’s not what we want).  The will of God may be costly to us.</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It’s exciting that God wants to bring us in to praying for His will.</a:t>
            </a:r>
          </a:p>
        </p:txBody>
      </p:sp>
    </p:spTree>
    <p:extLst>
      <p:ext uri="{BB962C8B-B14F-4D97-AF65-F5344CB8AC3E}">
        <p14:creationId xmlns:p14="http://schemas.microsoft.com/office/powerpoint/2010/main" val="3419310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7318A31-F69B-5948-9BF3-28343919081E}"/>
              </a:ext>
            </a:extLst>
          </p:cNvPr>
          <p:cNvSpPr txBox="1"/>
          <p:nvPr/>
        </p:nvSpPr>
        <p:spPr>
          <a:xfrm>
            <a:off x="899592" y="-22820"/>
            <a:ext cx="7200800" cy="461665"/>
          </a:xfrm>
          <a:prstGeom prst="rect">
            <a:avLst/>
          </a:prstGeom>
          <a:noFill/>
        </p:spPr>
        <p:txBody>
          <a:bodyPr wrap="square" rtlCol="0">
            <a:spAutoFit/>
          </a:bodyPr>
          <a:lstStyle/>
          <a:p>
            <a:r>
              <a:rPr lang="en-AU" sz="2400" b="1" u="sng" dirty="0">
                <a:solidFill>
                  <a:srgbClr val="FFFF00"/>
                </a:solidFill>
                <a:latin typeface="Times New Roman" panose="02020603050405020304" pitchFamily="18" charset="0"/>
                <a:cs typeface="Times New Roman" panose="02020603050405020304" pitchFamily="18" charset="0"/>
              </a:rPr>
              <a:t>A warning against fruitless religion / fruitless faith</a:t>
            </a:r>
          </a:p>
        </p:txBody>
      </p:sp>
      <p:sp>
        <p:nvSpPr>
          <p:cNvPr id="8" name="TextBox 7">
            <a:extLst>
              <a:ext uri="{FF2B5EF4-FFF2-40B4-BE49-F238E27FC236}">
                <a16:creationId xmlns:a16="http://schemas.microsoft.com/office/drawing/2014/main" id="{878D7EAD-72DD-434D-AEB3-B95D4133E473}"/>
              </a:ext>
            </a:extLst>
          </p:cNvPr>
          <p:cNvSpPr txBox="1"/>
          <p:nvPr/>
        </p:nvSpPr>
        <p:spPr>
          <a:xfrm>
            <a:off x="179512" y="356460"/>
            <a:ext cx="9144000" cy="769441"/>
          </a:xfrm>
          <a:prstGeom prst="rect">
            <a:avLst/>
          </a:prstGeom>
          <a:noFill/>
        </p:spPr>
        <p:txBody>
          <a:bodyPr wrap="square" rtlCol="0">
            <a:spAutoFit/>
          </a:bodyPr>
          <a:lstStyle/>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Called to bear fruit of righteousness / fruit of the Spirit</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God hates empty / fruitless religion &amp; fruitless faith</a:t>
            </a:r>
          </a:p>
        </p:txBody>
      </p:sp>
      <p:cxnSp>
        <p:nvCxnSpPr>
          <p:cNvPr id="9" name="Straight Connector 8">
            <a:extLst>
              <a:ext uri="{FF2B5EF4-FFF2-40B4-BE49-F238E27FC236}">
                <a16:creationId xmlns:a16="http://schemas.microsoft.com/office/drawing/2014/main" id="{1089AEDB-C82A-1A49-951F-1B6AC71EBFAF}"/>
              </a:ext>
            </a:extLst>
          </p:cNvPr>
          <p:cNvCxnSpPr/>
          <p:nvPr/>
        </p:nvCxnSpPr>
        <p:spPr>
          <a:xfrm>
            <a:off x="277631" y="1054010"/>
            <a:ext cx="8568952" cy="0"/>
          </a:xfrm>
          <a:prstGeom prst="line">
            <a:avLst/>
          </a:prstGeom>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F4B4E79A-4FD1-CC45-AE82-44A85F61EE1A}"/>
              </a:ext>
            </a:extLst>
          </p:cNvPr>
          <p:cNvSpPr txBox="1"/>
          <p:nvPr/>
        </p:nvSpPr>
        <p:spPr>
          <a:xfrm>
            <a:off x="-46668" y="1013379"/>
            <a:ext cx="8568952" cy="461665"/>
          </a:xfrm>
          <a:prstGeom prst="rect">
            <a:avLst/>
          </a:prstGeom>
          <a:noFill/>
        </p:spPr>
        <p:txBody>
          <a:bodyPr wrap="square" rtlCol="0">
            <a:spAutoFit/>
          </a:bodyPr>
          <a:lstStyle/>
          <a:p>
            <a:r>
              <a:rPr lang="en-AU" sz="2400" b="1" dirty="0">
                <a:solidFill>
                  <a:srgbClr val="FFFF00"/>
                </a:solidFill>
                <a:latin typeface="Times New Roman" panose="02020603050405020304" pitchFamily="18" charset="0"/>
                <a:cs typeface="Times New Roman" panose="02020603050405020304" pitchFamily="18" charset="0"/>
              </a:rPr>
              <a:t>Fruitful Prayer</a:t>
            </a:r>
          </a:p>
        </p:txBody>
      </p:sp>
      <p:sp>
        <p:nvSpPr>
          <p:cNvPr id="11" name="TextBox 10">
            <a:extLst>
              <a:ext uri="{FF2B5EF4-FFF2-40B4-BE49-F238E27FC236}">
                <a16:creationId xmlns:a16="http://schemas.microsoft.com/office/drawing/2014/main" id="{8936A4CF-ACC7-7241-8A3A-72E094247F28}"/>
              </a:ext>
            </a:extLst>
          </p:cNvPr>
          <p:cNvSpPr txBox="1"/>
          <p:nvPr/>
        </p:nvSpPr>
        <p:spPr>
          <a:xfrm>
            <a:off x="2185843" y="1054010"/>
            <a:ext cx="6660740" cy="400110"/>
          </a:xfrm>
          <a:prstGeom prst="rect">
            <a:avLst/>
          </a:prstGeom>
          <a:noFill/>
        </p:spPr>
        <p:txBody>
          <a:bodyPr wrap="square" rtlCol="0">
            <a:spAutoFit/>
          </a:bodyPr>
          <a:lstStyle/>
          <a:p>
            <a:r>
              <a:rPr lang="en-AU" sz="2000" dirty="0">
                <a:solidFill>
                  <a:schemeClr val="bg1"/>
                </a:solidFill>
                <a:latin typeface="Times New Roman" panose="02020603050405020304" pitchFamily="18" charset="0"/>
                <a:cs typeface="Times New Roman" panose="02020603050405020304" pitchFamily="18" charset="0"/>
              </a:rPr>
              <a:t>Apply what Jesus taught us with the clearing of the temple.</a:t>
            </a:r>
          </a:p>
        </p:txBody>
      </p:sp>
      <p:sp>
        <p:nvSpPr>
          <p:cNvPr id="12" name="TextBox 11">
            <a:extLst>
              <a:ext uri="{FF2B5EF4-FFF2-40B4-BE49-F238E27FC236}">
                <a16:creationId xmlns:a16="http://schemas.microsoft.com/office/drawing/2014/main" id="{2CA180DB-55A3-0F47-8275-5AAE8A0B343C}"/>
              </a:ext>
            </a:extLst>
          </p:cNvPr>
          <p:cNvSpPr txBox="1"/>
          <p:nvPr/>
        </p:nvSpPr>
        <p:spPr>
          <a:xfrm>
            <a:off x="8350" y="1417129"/>
            <a:ext cx="4193717" cy="461665"/>
          </a:xfrm>
          <a:prstGeom prst="rect">
            <a:avLst/>
          </a:prstGeom>
          <a:noFill/>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1.  Have faith/trust/belief in God</a:t>
            </a:r>
          </a:p>
        </p:txBody>
      </p:sp>
      <p:sp>
        <p:nvSpPr>
          <p:cNvPr id="14" name="TextBox 13">
            <a:extLst>
              <a:ext uri="{FF2B5EF4-FFF2-40B4-BE49-F238E27FC236}">
                <a16:creationId xmlns:a16="http://schemas.microsoft.com/office/drawing/2014/main" id="{BBC9EBF3-6D04-0146-BA7F-20955000277D}"/>
              </a:ext>
            </a:extLst>
          </p:cNvPr>
          <p:cNvSpPr txBox="1"/>
          <p:nvPr/>
        </p:nvSpPr>
        <p:spPr>
          <a:xfrm>
            <a:off x="70992" y="1717368"/>
            <a:ext cx="9073008" cy="2123658"/>
          </a:xfrm>
          <a:prstGeom prst="rect">
            <a:avLst/>
          </a:prstGeom>
          <a:noFill/>
        </p:spPr>
        <p:txBody>
          <a:bodyPr wrap="square" rtlCol="0">
            <a:spAutoFit/>
          </a:bodyPr>
          <a:lstStyle/>
          <a:p>
            <a:pPr marL="342900" indent="-342900">
              <a:buFont typeface="Arial" panose="020B0604020202020204" pitchFamily="34" charset="0"/>
              <a:buChar char="•"/>
            </a:pPr>
            <a:r>
              <a:rPr lang="en-AU" sz="2200" u="sng" dirty="0">
                <a:solidFill>
                  <a:schemeClr val="bg1"/>
                </a:solidFill>
                <a:latin typeface="Times New Roman" panose="02020603050405020304" pitchFamily="18" charset="0"/>
                <a:cs typeface="Times New Roman" panose="02020603050405020304" pitchFamily="18" charset="0"/>
              </a:rPr>
              <a:t>Not</a:t>
            </a:r>
            <a:r>
              <a:rPr lang="en-AU" sz="2200" dirty="0">
                <a:solidFill>
                  <a:schemeClr val="bg1"/>
                </a:solidFill>
                <a:latin typeface="Times New Roman" panose="02020603050405020304" pitchFamily="18" charset="0"/>
                <a:cs typeface="Times New Roman" panose="02020603050405020304" pitchFamily="18" charset="0"/>
              </a:rPr>
              <a:t> about faith in what we ask for; faith in our prayer; or faith </a:t>
            </a:r>
            <a:r>
              <a:rPr lang="en-AU" sz="2200" u="sng" dirty="0">
                <a:solidFill>
                  <a:schemeClr val="bg1"/>
                </a:solidFill>
                <a:latin typeface="Times New Roman" panose="02020603050405020304" pitchFamily="18" charset="0"/>
                <a:cs typeface="Times New Roman" panose="02020603050405020304" pitchFamily="18" charset="0"/>
              </a:rPr>
              <a:t>about</a:t>
            </a:r>
            <a:r>
              <a:rPr lang="en-AU" sz="2200" dirty="0">
                <a:solidFill>
                  <a:schemeClr val="bg1"/>
                </a:solidFill>
                <a:latin typeface="Times New Roman" panose="02020603050405020304" pitchFamily="18" charset="0"/>
                <a:cs typeface="Times New Roman" panose="02020603050405020304" pitchFamily="18" charset="0"/>
              </a:rPr>
              <a:t> God</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Faith </a:t>
            </a:r>
            <a:r>
              <a:rPr lang="en-AU" sz="2200" u="sng" dirty="0">
                <a:solidFill>
                  <a:schemeClr val="bg1"/>
                </a:solidFill>
                <a:latin typeface="Times New Roman" panose="02020603050405020304" pitchFamily="18" charset="0"/>
                <a:cs typeface="Times New Roman" panose="02020603050405020304" pitchFamily="18" charset="0"/>
              </a:rPr>
              <a:t>about</a:t>
            </a:r>
            <a:r>
              <a:rPr lang="en-AU" sz="2200" dirty="0">
                <a:solidFill>
                  <a:schemeClr val="bg1"/>
                </a:solidFill>
                <a:latin typeface="Times New Roman" panose="02020603050405020304" pitchFamily="18" charset="0"/>
                <a:cs typeface="Times New Roman" panose="02020603050405020304" pitchFamily="18" charset="0"/>
              </a:rPr>
              <a:t> God focuses on me (what I want &amp; what I believe)</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Faith </a:t>
            </a:r>
            <a:r>
              <a:rPr lang="en-AU" sz="2200" u="sng" dirty="0">
                <a:solidFill>
                  <a:schemeClr val="bg1"/>
                </a:solidFill>
                <a:latin typeface="Times New Roman" panose="02020603050405020304" pitchFamily="18" charset="0"/>
                <a:cs typeface="Times New Roman" panose="02020603050405020304" pitchFamily="18" charset="0"/>
              </a:rPr>
              <a:t>in</a:t>
            </a:r>
            <a:r>
              <a:rPr lang="en-AU" sz="2200" dirty="0">
                <a:solidFill>
                  <a:schemeClr val="bg1"/>
                </a:solidFill>
                <a:latin typeface="Times New Roman" panose="02020603050405020304" pitchFamily="18" charset="0"/>
                <a:cs typeface="Times New Roman" panose="02020603050405020304" pitchFamily="18" charset="0"/>
              </a:rPr>
              <a:t> God focuses on God (Focuses on His Kingdom &amp; what He wants)</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Seek the will of God (even if it’s not what we want).  The will of God may be costly to us.</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It’s exciting that God wants to bring us in to praying for His will.</a:t>
            </a:r>
          </a:p>
        </p:txBody>
      </p:sp>
      <p:sp>
        <p:nvSpPr>
          <p:cNvPr id="15" name="TextBox 14">
            <a:extLst>
              <a:ext uri="{FF2B5EF4-FFF2-40B4-BE49-F238E27FC236}">
                <a16:creationId xmlns:a16="http://schemas.microsoft.com/office/drawing/2014/main" id="{82E6EA87-48A3-D94D-9600-6CC57A980FDB}"/>
              </a:ext>
            </a:extLst>
          </p:cNvPr>
          <p:cNvSpPr txBox="1"/>
          <p:nvPr/>
        </p:nvSpPr>
        <p:spPr>
          <a:xfrm>
            <a:off x="-9757" y="3743869"/>
            <a:ext cx="5445853" cy="461665"/>
          </a:xfrm>
          <a:prstGeom prst="rect">
            <a:avLst/>
          </a:prstGeom>
          <a:noFill/>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2.  Pray in accordance with the will of God</a:t>
            </a:r>
          </a:p>
        </p:txBody>
      </p:sp>
      <p:sp>
        <p:nvSpPr>
          <p:cNvPr id="16" name="TextBox 15">
            <a:extLst>
              <a:ext uri="{FF2B5EF4-FFF2-40B4-BE49-F238E27FC236}">
                <a16:creationId xmlns:a16="http://schemas.microsoft.com/office/drawing/2014/main" id="{3CDB47F1-1643-3548-A785-AF1C4F4A77C3}"/>
              </a:ext>
            </a:extLst>
          </p:cNvPr>
          <p:cNvSpPr txBox="1"/>
          <p:nvPr/>
        </p:nvSpPr>
        <p:spPr>
          <a:xfrm>
            <a:off x="-704" y="4115061"/>
            <a:ext cx="5445853" cy="461665"/>
          </a:xfrm>
          <a:prstGeom prst="rect">
            <a:avLst/>
          </a:prstGeom>
          <a:noFill/>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3.  Prayer is 2-way communication</a:t>
            </a:r>
          </a:p>
        </p:txBody>
      </p:sp>
      <p:sp>
        <p:nvSpPr>
          <p:cNvPr id="17" name="TextBox 16">
            <a:extLst>
              <a:ext uri="{FF2B5EF4-FFF2-40B4-BE49-F238E27FC236}">
                <a16:creationId xmlns:a16="http://schemas.microsoft.com/office/drawing/2014/main" id="{90C3C82C-DEAC-F34A-AC43-8F5D30102922}"/>
              </a:ext>
            </a:extLst>
          </p:cNvPr>
          <p:cNvSpPr txBox="1"/>
          <p:nvPr/>
        </p:nvSpPr>
        <p:spPr>
          <a:xfrm>
            <a:off x="61817" y="4512000"/>
            <a:ext cx="8974679" cy="430887"/>
          </a:xfrm>
          <a:prstGeom prst="rect">
            <a:avLst/>
          </a:prstGeom>
          <a:noFill/>
        </p:spPr>
        <p:txBody>
          <a:bodyPr wrap="square" rtlCol="0">
            <a:spAutoFit/>
          </a:bodyPr>
          <a:lstStyle/>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Seek God’s will;  He reveals His will;  We pray for God’s will to be done</a:t>
            </a:r>
          </a:p>
        </p:txBody>
      </p:sp>
      <p:sp>
        <p:nvSpPr>
          <p:cNvPr id="18" name="TextBox 17">
            <a:extLst>
              <a:ext uri="{FF2B5EF4-FFF2-40B4-BE49-F238E27FC236}">
                <a16:creationId xmlns:a16="http://schemas.microsoft.com/office/drawing/2014/main" id="{044A032C-0D31-7F40-9594-3CD932FE7127}"/>
              </a:ext>
            </a:extLst>
          </p:cNvPr>
          <p:cNvSpPr txBox="1"/>
          <p:nvPr/>
        </p:nvSpPr>
        <p:spPr>
          <a:xfrm>
            <a:off x="-18811" y="4785017"/>
            <a:ext cx="5670931" cy="461665"/>
          </a:xfrm>
          <a:prstGeom prst="rect">
            <a:avLst/>
          </a:prstGeom>
          <a:noFill/>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4.  Wrong prayer is self-centred &amp; unfruitful</a:t>
            </a:r>
          </a:p>
        </p:txBody>
      </p:sp>
      <p:sp>
        <p:nvSpPr>
          <p:cNvPr id="19" name="TextBox 18">
            <a:extLst>
              <a:ext uri="{FF2B5EF4-FFF2-40B4-BE49-F238E27FC236}">
                <a16:creationId xmlns:a16="http://schemas.microsoft.com/office/drawing/2014/main" id="{3A6BAB33-8EE5-FD44-BBFA-C1129CADEADA}"/>
              </a:ext>
            </a:extLst>
          </p:cNvPr>
          <p:cNvSpPr txBox="1"/>
          <p:nvPr/>
        </p:nvSpPr>
        <p:spPr>
          <a:xfrm>
            <a:off x="-1557" y="5172903"/>
            <a:ext cx="8974679" cy="430887"/>
          </a:xfrm>
          <a:prstGeom prst="rect">
            <a:avLst/>
          </a:prstGeom>
          <a:noFill/>
        </p:spPr>
        <p:txBody>
          <a:bodyPr wrap="square" rtlCol="0">
            <a:spAutoFit/>
          </a:bodyPr>
          <a:lstStyle/>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God’s concern is for justice;  mercy;  His Kingdom to come; .....</a:t>
            </a:r>
          </a:p>
        </p:txBody>
      </p:sp>
    </p:spTree>
    <p:extLst>
      <p:ext uri="{BB962C8B-B14F-4D97-AF65-F5344CB8AC3E}">
        <p14:creationId xmlns:p14="http://schemas.microsoft.com/office/powerpoint/2010/main" val="33378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8" grpId="0"/>
      <p:bldP spid="1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78D7EAD-72DD-434D-AEB3-B95D4133E473}"/>
              </a:ext>
            </a:extLst>
          </p:cNvPr>
          <p:cNvSpPr txBox="1"/>
          <p:nvPr/>
        </p:nvSpPr>
        <p:spPr>
          <a:xfrm>
            <a:off x="252330" y="-27009"/>
            <a:ext cx="9144000" cy="430887"/>
          </a:xfrm>
          <a:prstGeom prst="rect">
            <a:avLst/>
          </a:prstGeom>
          <a:noFill/>
        </p:spPr>
        <p:txBody>
          <a:bodyPr wrap="square" rtlCol="0">
            <a:spAutoFit/>
          </a:bodyPr>
          <a:lstStyle/>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Called to bear fruit of righteousness / fruit of the Spirit</a:t>
            </a:r>
          </a:p>
        </p:txBody>
      </p:sp>
      <p:cxnSp>
        <p:nvCxnSpPr>
          <p:cNvPr id="9" name="Straight Connector 8">
            <a:extLst>
              <a:ext uri="{FF2B5EF4-FFF2-40B4-BE49-F238E27FC236}">
                <a16:creationId xmlns:a16="http://schemas.microsoft.com/office/drawing/2014/main" id="{1089AEDB-C82A-1A49-951F-1B6AC71EBFAF}"/>
              </a:ext>
            </a:extLst>
          </p:cNvPr>
          <p:cNvCxnSpPr/>
          <p:nvPr/>
        </p:nvCxnSpPr>
        <p:spPr>
          <a:xfrm>
            <a:off x="325617" y="394791"/>
            <a:ext cx="8568952" cy="0"/>
          </a:xfrm>
          <a:prstGeom prst="line">
            <a:avLst/>
          </a:prstGeom>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F4B4E79A-4FD1-CC45-AE82-44A85F61EE1A}"/>
              </a:ext>
            </a:extLst>
          </p:cNvPr>
          <p:cNvSpPr txBox="1"/>
          <p:nvPr/>
        </p:nvSpPr>
        <p:spPr>
          <a:xfrm>
            <a:off x="1318" y="354160"/>
            <a:ext cx="8568952" cy="461665"/>
          </a:xfrm>
          <a:prstGeom prst="rect">
            <a:avLst/>
          </a:prstGeom>
          <a:noFill/>
        </p:spPr>
        <p:txBody>
          <a:bodyPr wrap="square" rtlCol="0">
            <a:spAutoFit/>
          </a:bodyPr>
          <a:lstStyle/>
          <a:p>
            <a:r>
              <a:rPr lang="en-AU" sz="2400" b="1" dirty="0">
                <a:solidFill>
                  <a:srgbClr val="FFFF00"/>
                </a:solidFill>
                <a:latin typeface="Times New Roman" panose="02020603050405020304" pitchFamily="18" charset="0"/>
                <a:cs typeface="Times New Roman" panose="02020603050405020304" pitchFamily="18" charset="0"/>
              </a:rPr>
              <a:t>Fruitful Prayer</a:t>
            </a:r>
          </a:p>
        </p:txBody>
      </p:sp>
      <p:sp>
        <p:nvSpPr>
          <p:cNvPr id="11" name="TextBox 10">
            <a:extLst>
              <a:ext uri="{FF2B5EF4-FFF2-40B4-BE49-F238E27FC236}">
                <a16:creationId xmlns:a16="http://schemas.microsoft.com/office/drawing/2014/main" id="{8936A4CF-ACC7-7241-8A3A-72E094247F28}"/>
              </a:ext>
            </a:extLst>
          </p:cNvPr>
          <p:cNvSpPr txBox="1"/>
          <p:nvPr/>
        </p:nvSpPr>
        <p:spPr>
          <a:xfrm>
            <a:off x="2233829" y="394791"/>
            <a:ext cx="6660740" cy="400110"/>
          </a:xfrm>
          <a:prstGeom prst="rect">
            <a:avLst/>
          </a:prstGeom>
          <a:noFill/>
        </p:spPr>
        <p:txBody>
          <a:bodyPr wrap="square" rtlCol="0">
            <a:spAutoFit/>
          </a:bodyPr>
          <a:lstStyle/>
          <a:p>
            <a:r>
              <a:rPr lang="en-AU" sz="2000" dirty="0">
                <a:solidFill>
                  <a:schemeClr val="bg1"/>
                </a:solidFill>
                <a:latin typeface="Times New Roman" panose="02020603050405020304" pitchFamily="18" charset="0"/>
                <a:cs typeface="Times New Roman" panose="02020603050405020304" pitchFamily="18" charset="0"/>
              </a:rPr>
              <a:t>Apply what Jesus taught us with the clearing of the temple.</a:t>
            </a:r>
          </a:p>
        </p:txBody>
      </p:sp>
      <p:sp>
        <p:nvSpPr>
          <p:cNvPr id="12" name="TextBox 11">
            <a:extLst>
              <a:ext uri="{FF2B5EF4-FFF2-40B4-BE49-F238E27FC236}">
                <a16:creationId xmlns:a16="http://schemas.microsoft.com/office/drawing/2014/main" id="{2CA180DB-55A3-0F47-8275-5AAE8A0B343C}"/>
              </a:ext>
            </a:extLst>
          </p:cNvPr>
          <p:cNvSpPr txBox="1"/>
          <p:nvPr/>
        </p:nvSpPr>
        <p:spPr>
          <a:xfrm>
            <a:off x="56336" y="757910"/>
            <a:ext cx="4193717" cy="461665"/>
          </a:xfrm>
          <a:prstGeom prst="rect">
            <a:avLst/>
          </a:prstGeom>
          <a:noFill/>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1.  Have faith/trust/belief in God</a:t>
            </a:r>
          </a:p>
        </p:txBody>
      </p:sp>
      <p:sp>
        <p:nvSpPr>
          <p:cNvPr id="14" name="TextBox 13">
            <a:extLst>
              <a:ext uri="{FF2B5EF4-FFF2-40B4-BE49-F238E27FC236}">
                <a16:creationId xmlns:a16="http://schemas.microsoft.com/office/drawing/2014/main" id="{BBC9EBF3-6D04-0146-BA7F-20955000277D}"/>
              </a:ext>
            </a:extLst>
          </p:cNvPr>
          <p:cNvSpPr txBox="1"/>
          <p:nvPr/>
        </p:nvSpPr>
        <p:spPr>
          <a:xfrm>
            <a:off x="118978" y="1058149"/>
            <a:ext cx="9073008" cy="2123658"/>
          </a:xfrm>
          <a:prstGeom prst="rect">
            <a:avLst/>
          </a:prstGeom>
          <a:noFill/>
        </p:spPr>
        <p:txBody>
          <a:bodyPr wrap="square" rtlCol="0">
            <a:spAutoFit/>
          </a:bodyPr>
          <a:lstStyle/>
          <a:p>
            <a:pPr marL="342900" indent="-342900">
              <a:buFont typeface="Arial" panose="020B0604020202020204" pitchFamily="34" charset="0"/>
              <a:buChar char="•"/>
            </a:pPr>
            <a:r>
              <a:rPr lang="en-AU" sz="2200" u="sng" dirty="0">
                <a:solidFill>
                  <a:schemeClr val="bg1"/>
                </a:solidFill>
                <a:latin typeface="Times New Roman" panose="02020603050405020304" pitchFamily="18" charset="0"/>
                <a:cs typeface="Times New Roman" panose="02020603050405020304" pitchFamily="18" charset="0"/>
              </a:rPr>
              <a:t>Not</a:t>
            </a:r>
            <a:r>
              <a:rPr lang="en-AU" sz="2200" dirty="0">
                <a:solidFill>
                  <a:schemeClr val="bg1"/>
                </a:solidFill>
                <a:latin typeface="Times New Roman" panose="02020603050405020304" pitchFamily="18" charset="0"/>
                <a:cs typeface="Times New Roman" panose="02020603050405020304" pitchFamily="18" charset="0"/>
              </a:rPr>
              <a:t> about faith in what we ask for; faith in our prayer; or faith </a:t>
            </a:r>
            <a:r>
              <a:rPr lang="en-AU" sz="2200" u="sng" dirty="0">
                <a:solidFill>
                  <a:schemeClr val="bg1"/>
                </a:solidFill>
                <a:latin typeface="Times New Roman" panose="02020603050405020304" pitchFamily="18" charset="0"/>
                <a:cs typeface="Times New Roman" panose="02020603050405020304" pitchFamily="18" charset="0"/>
              </a:rPr>
              <a:t>about</a:t>
            </a:r>
            <a:r>
              <a:rPr lang="en-AU" sz="2200" dirty="0">
                <a:solidFill>
                  <a:schemeClr val="bg1"/>
                </a:solidFill>
                <a:latin typeface="Times New Roman" panose="02020603050405020304" pitchFamily="18" charset="0"/>
                <a:cs typeface="Times New Roman" panose="02020603050405020304" pitchFamily="18" charset="0"/>
              </a:rPr>
              <a:t> God</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Faith </a:t>
            </a:r>
            <a:r>
              <a:rPr lang="en-AU" sz="2200" u="sng" dirty="0">
                <a:solidFill>
                  <a:schemeClr val="bg1"/>
                </a:solidFill>
                <a:latin typeface="Times New Roman" panose="02020603050405020304" pitchFamily="18" charset="0"/>
                <a:cs typeface="Times New Roman" panose="02020603050405020304" pitchFamily="18" charset="0"/>
              </a:rPr>
              <a:t>about</a:t>
            </a:r>
            <a:r>
              <a:rPr lang="en-AU" sz="2200" dirty="0">
                <a:solidFill>
                  <a:schemeClr val="bg1"/>
                </a:solidFill>
                <a:latin typeface="Times New Roman" panose="02020603050405020304" pitchFamily="18" charset="0"/>
                <a:cs typeface="Times New Roman" panose="02020603050405020304" pitchFamily="18" charset="0"/>
              </a:rPr>
              <a:t> God focuses on me (what I want &amp; what I believe)</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Faith </a:t>
            </a:r>
            <a:r>
              <a:rPr lang="en-AU" sz="2200" u="sng" dirty="0">
                <a:solidFill>
                  <a:schemeClr val="bg1"/>
                </a:solidFill>
                <a:latin typeface="Times New Roman" panose="02020603050405020304" pitchFamily="18" charset="0"/>
                <a:cs typeface="Times New Roman" panose="02020603050405020304" pitchFamily="18" charset="0"/>
              </a:rPr>
              <a:t>in</a:t>
            </a:r>
            <a:r>
              <a:rPr lang="en-AU" sz="2200" dirty="0">
                <a:solidFill>
                  <a:schemeClr val="bg1"/>
                </a:solidFill>
                <a:latin typeface="Times New Roman" panose="02020603050405020304" pitchFamily="18" charset="0"/>
                <a:cs typeface="Times New Roman" panose="02020603050405020304" pitchFamily="18" charset="0"/>
              </a:rPr>
              <a:t> God focuses on God (Focuses on His Kingdom &amp; what He wants)</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Seek the will of God (even if it’s not what we want).  The will of God may be costly to us.</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It’s exciting that God wants to bring us in to praying for His will.</a:t>
            </a:r>
          </a:p>
        </p:txBody>
      </p:sp>
      <p:sp>
        <p:nvSpPr>
          <p:cNvPr id="15" name="TextBox 14">
            <a:extLst>
              <a:ext uri="{FF2B5EF4-FFF2-40B4-BE49-F238E27FC236}">
                <a16:creationId xmlns:a16="http://schemas.microsoft.com/office/drawing/2014/main" id="{82E6EA87-48A3-D94D-9600-6CC57A980FDB}"/>
              </a:ext>
            </a:extLst>
          </p:cNvPr>
          <p:cNvSpPr txBox="1"/>
          <p:nvPr/>
        </p:nvSpPr>
        <p:spPr>
          <a:xfrm>
            <a:off x="38229" y="3084650"/>
            <a:ext cx="5445853" cy="461665"/>
          </a:xfrm>
          <a:prstGeom prst="rect">
            <a:avLst/>
          </a:prstGeom>
          <a:noFill/>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2.  Pray in accordance with the will of God</a:t>
            </a:r>
          </a:p>
        </p:txBody>
      </p:sp>
      <p:sp>
        <p:nvSpPr>
          <p:cNvPr id="16" name="TextBox 15">
            <a:extLst>
              <a:ext uri="{FF2B5EF4-FFF2-40B4-BE49-F238E27FC236}">
                <a16:creationId xmlns:a16="http://schemas.microsoft.com/office/drawing/2014/main" id="{3CDB47F1-1643-3548-A785-AF1C4F4A77C3}"/>
              </a:ext>
            </a:extLst>
          </p:cNvPr>
          <p:cNvSpPr txBox="1"/>
          <p:nvPr/>
        </p:nvSpPr>
        <p:spPr>
          <a:xfrm>
            <a:off x="47282" y="3455842"/>
            <a:ext cx="5445853" cy="461665"/>
          </a:xfrm>
          <a:prstGeom prst="rect">
            <a:avLst/>
          </a:prstGeom>
          <a:noFill/>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3.  Prayer is 2-way communication</a:t>
            </a:r>
          </a:p>
        </p:txBody>
      </p:sp>
      <p:sp>
        <p:nvSpPr>
          <p:cNvPr id="17" name="TextBox 16">
            <a:extLst>
              <a:ext uri="{FF2B5EF4-FFF2-40B4-BE49-F238E27FC236}">
                <a16:creationId xmlns:a16="http://schemas.microsoft.com/office/drawing/2014/main" id="{90C3C82C-DEAC-F34A-AC43-8F5D30102922}"/>
              </a:ext>
            </a:extLst>
          </p:cNvPr>
          <p:cNvSpPr txBox="1"/>
          <p:nvPr/>
        </p:nvSpPr>
        <p:spPr>
          <a:xfrm>
            <a:off x="109803" y="3852781"/>
            <a:ext cx="8974679" cy="430887"/>
          </a:xfrm>
          <a:prstGeom prst="rect">
            <a:avLst/>
          </a:prstGeom>
          <a:noFill/>
        </p:spPr>
        <p:txBody>
          <a:bodyPr wrap="square" rtlCol="0">
            <a:spAutoFit/>
          </a:bodyPr>
          <a:lstStyle/>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Seek God’s will;  He reveals His will;  We pray for God’s will to be done</a:t>
            </a:r>
          </a:p>
        </p:txBody>
      </p:sp>
      <p:sp>
        <p:nvSpPr>
          <p:cNvPr id="18" name="TextBox 17">
            <a:extLst>
              <a:ext uri="{FF2B5EF4-FFF2-40B4-BE49-F238E27FC236}">
                <a16:creationId xmlns:a16="http://schemas.microsoft.com/office/drawing/2014/main" id="{044A032C-0D31-7F40-9594-3CD932FE7127}"/>
              </a:ext>
            </a:extLst>
          </p:cNvPr>
          <p:cNvSpPr txBox="1"/>
          <p:nvPr/>
        </p:nvSpPr>
        <p:spPr>
          <a:xfrm>
            <a:off x="29175" y="4125798"/>
            <a:ext cx="5670931" cy="461665"/>
          </a:xfrm>
          <a:prstGeom prst="rect">
            <a:avLst/>
          </a:prstGeom>
          <a:noFill/>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4.  Wrong prayer is self-centred &amp; unfruitful</a:t>
            </a:r>
          </a:p>
        </p:txBody>
      </p:sp>
      <p:sp>
        <p:nvSpPr>
          <p:cNvPr id="19" name="TextBox 18">
            <a:extLst>
              <a:ext uri="{FF2B5EF4-FFF2-40B4-BE49-F238E27FC236}">
                <a16:creationId xmlns:a16="http://schemas.microsoft.com/office/drawing/2014/main" id="{3A6BAB33-8EE5-FD44-BBFA-C1129CADEADA}"/>
              </a:ext>
            </a:extLst>
          </p:cNvPr>
          <p:cNvSpPr txBox="1"/>
          <p:nvPr/>
        </p:nvSpPr>
        <p:spPr>
          <a:xfrm>
            <a:off x="46429" y="4513684"/>
            <a:ext cx="8974679" cy="430887"/>
          </a:xfrm>
          <a:prstGeom prst="rect">
            <a:avLst/>
          </a:prstGeom>
          <a:noFill/>
        </p:spPr>
        <p:txBody>
          <a:bodyPr wrap="square" rtlCol="0">
            <a:spAutoFit/>
          </a:bodyPr>
          <a:lstStyle/>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God’s concern is for justice;  mercy;  His Kingdom to come; .....</a:t>
            </a:r>
          </a:p>
        </p:txBody>
      </p:sp>
      <p:sp>
        <p:nvSpPr>
          <p:cNvPr id="20" name="TextBox 19">
            <a:extLst>
              <a:ext uri="{FF2B5EF4-FFF2-40B4-BE49-F238E27FC236}">
                <a16:creationId xmlns:a16="http://schemas.microsoft.com/office/drawing/2014/main" id="{FC6B38CF-EBF3-4748-AAB1-4DBBE517DA8E}"/>
              </a:ext>
            </a:extLst>
          </p:cNvPr>
          <p:cNvSpPr txBox="1"/>
          <p:nvPr/>
        </p:nvSpPr>
        <p:spPr>
          <a:xfrm>
            <a:off x="20121" y="4831969"/>
            <a:ext cx="8800351" cy="461665"/>
          </a:xfrm>
          <a:prstGeom prst="rect">
            <a:avLst/>
          </a:prstGeom>
          <a:noFill/>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5.  God wants our prayers to be bigger – Kingdom sized</a:t>
            </a:r>
          </a:p>
        </p:txBody>
      </p:sp>
    </p:spTree>
    <p:extLst>
      <p:ext uri="{BB962C8B-B14F-4D97-AF65-F5344CB8AC3E}">
        <p14:creationId xmlns:p14="http://schemas.microsoft.com/office/powerpoint/2010/main" val="1906569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1633364"/>
            <a:ext cx="9144000" cy="1487523"/>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700" b="1" baseline="30000" dirty="0">
                <a:solidFill>
                  <a:schemeClr val="bg1"/>
                </a:solidFill>
                <a:latin typeface="Comic Sans MS" panose="030F0902030302020204" pitchFamily="66" charset="0"/>
                <a:ea typeface="Calibri" panose="020F0502020204030204" pitchFamily="34" charset="0"/>
              </a:rPr>
              <a:t>25 </a:t>
            </a:r>
            <a:r>
              <a:rPr lang="en-AU" sz="2700" dirty="0">
                <a:solidFill>
                  <a:schemeClr val="bg1"/>
                </a:solidFill>
                <a:latin typeface="Comic Sans MS" panose="030F0902030302020204" pitchFamily="66" charset="0"/>
                <a:ea typeface="Calibri" panose="020F0502020204030204" pitchFamily="34" charset="0"/>
              </a:rPr>
              <a:t>And whenever you stand praying, forgive, if you have anything against anyone, so that your Father also who is in heaven may forgive you your trespasses.”</a:t>
            </a:r>
            <a:endParaRPr lang="en-GB" sz="2700" dirty="0">
              <a:solidFill>
                <a:schemeClr val="bg1"/>
              </a:solidFill>
              <a:effectLst/>
              <a:latin typeface="Comic Sans MS" panose="030F0902030302020204" pitchFamily="66" charset="0"/>
              <a:ea typeface="Times New Roman" charset="0"/>
              <a:cs typeface="Times New Roman" charset="0"/>
            </a:endParaRPr>
          </a:p>
        </p:txBody>
      </p:sp>
      <p:sp>
        <p:nvSpPr>
          <p:cNvPr id="3" name="TextBox 2">
            <a:extLst>
              <a:ext uri="{FF2B5EF4-FFF2-40B4-BE49-F238E27FC236}">
                <a16:creationId xmlns:a16="http://schemas.microsoft.com/office/drawing/2014/main" id="{4B5B56DE-26BA-6848-A412-F950B7245546}"/>
              </a:ext>
            </a:extLst>
          </p:cNvPr>
          <p:cNvSpPr txBox="1"/>
          <p:nvPr/>
        </p:nvSpPr>
        <p:spPr>
          <a:xfrm>
            <a:off x="343649" y="9914"/>
            <a:ext cx="8800351" cy="461665"/>
          </a:xfrm>
          <a:prstGeom prst="rect">
            <a:avLst/>
          </a:prstGeom>
          <a:noFill/>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6.  Fruitful prayer comes from a Godly and pure heart</a:t>
            </a:r>
          </a:p>
        </p:txBody>
      </p:sp>
      <p:sp>
        <p:nvSpPr>
          <p:cNvPr id="2" name="Rectangle 1">
            <a:extLst>
              <a:ext uri="{FF2B5EF4-FFF2-40B4-BE49-F238E27FC236}">
                <a16:creationId xmlns:a16="http://schemas.microsoft.com/office/drawing/2014/main" id="{98120766-1349-6F4B-A484-EA89066090CD}"/>
              </a:ext>
            </a:extLst>
          </p:cNvPr>
          <p:cNvSpPr/>
          <p:nvPr/>
        </p:nvSpPr>
        <p:spPr>
          <a:xfrm>
            <a:off x="107504" y="3389223"/>
            <a:ext cx="8928992" cy="923330"/>
          </a:xfrm>
          <a:prstGeom prst="rect">
            <a:avLst/>
          </a:prstGeom>
        </p:spPr>
        <p:txBody>
          <a:bodyPr wrap="square">
            <a:spAutoFit/>
          </a:bodyPr>
          <a:lstStyle/>
          <a:p>
            <a:r>
              <a:rPr lang="en-AU" sz="2700" b="1" baseline="30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26</a:t>
            </a:r>
            <a:r>
              <a:rPr lang="en-AU" sz="2700" baseline="30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 </a:t>
            </a:r>
            <a:r>
              <a:rPr lang="en-AU" sz="27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But if you do not forgive, neither will your Father who is in heaven forgive your trespasses…</a:t>
            </a:r>
            <a:r>
              <a:rPr lang="en-AU" sz="2700" dirty="0">
                <a:solidFill>
                  <a:schemeClr val="bg1"/>
                </a:solidFill>
              </a:rPr>
              <a:t> </a:t>
            </a:r>
          </a:p>
        </p:txBody>
      </p:sp>
    </p:spTree>
    <p:extLst>
      <p:ext uri="{BB962C8B-B14F-4D97-AF65-F5344CB8AC3E}">
        <p14:creationId xmlns:p14="http://schemas.microsoft.com/office/powerpoint/2010/main" val="3557823241"/>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76260</TotalTime>
  <Words>1105</Words>
  <Application>Microsoft Macintosh PowerPoint</Application>
  <PresentationFormat>On-screen Show (16:10)</PresentationFormat>
  <Paragraphs>111</Paragraphs>
  <Slides>13</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1456</cp:revision>
  <cp:lastPrinted>2019-07-05T05:43:25Z</cp:lastPrinted>
  <dcterms:created xsi:type="dcterms:W3CDTF">2016-11-04T06:28:01Z</dcterms:created>
  <dcterms:modified xsi:type="dcterms:W3CDTF">2019-07-12T02:25:56Z</dcterms:modified>
</cp:coreProperties>
</file>